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4"/>
    <p:sldMasterId id="2147483653" r:id="rId5"/>
  </p:sldMasterIdLst>
  <p:notesMasterIdLst>
    <p:notesMasterId r:id="rId76"/>
  </p:notesMasterIdLst>
  <p:sldIdLst>
    <p:sldId id="256" r:id="rId6"/>
    <p:sldId id="304" r:id="rId7"/>
    <p:sldId id="257" r:id="rId8"/>
    <p:sldId id="258" r:id="rId9"/>
    <p:sldId id="299" r:id="rId10"/>
    <p:sldId id="300" r:id="rId11"/>
    <p:sldId id="301" r:id="rId12"/>
    <p:sldId id="302" r:id="rId13"/>
    <p:sldId id="303" r:id="rId14"/>
    <p:sldId id="305" r:id="rId15"/>
    <p:sldId id="259" r:id="rId16"/>
    <p:sldId id="260" r:id="rId17"/>
    <p:sldId id="261" r:id="rId18"/>
    <p:sldId id="262" r:id="rId19"/>
    <p:sldId id="263" r:id="rId20"/>
    <p:sldId id="264" r:id="rId21"/>
    <p:sldId id="313" r:id="rId22"/>
    <p:sldId id="265" r:id="rId23"/>
    <p:sldId id="266" r:id="rId24"/>
    <p:sldId id="267" r:id="rId25"/>
    <p:sldId id="268" r:id="rId26"/>
    <p:sldId id="327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314" r:id="rId46"/>
    <p:sldId id="312" r:id="rId47"/>
    <p:sldId id="321" r:id="rId48"/>
    <p:sldId id="325" r:id="rId49"/>
    <p:sldId id="326" r:id="rId50"/>
    <p:sldId id="322" r:id="rId51"/>
    <p:sldId id="324" r:id="rId52"/>
    <p:sldId id="323" r:id="rId53"/>
    <p:sldId id="328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315" r:id="rId62"/>
    <p:sldId id="294" r:id="rId63"/>
    <p:sldId id="319" r:id="rId64"/>
    <p:sldId id="307" r:id="rId65"/>
    <p:sldId id="317" r:id="rId66"/>
    <p:sldId id="318" r:id="rId67"/>
    <p:sldId id="320" r:id="rId68"/>
    <p:sldId id="296" r:id="rId69"/>
    <p:sldId id="329" r:id="rId70"/>
    <p:sldId id="308" r:id="rId71"/>
    <p:sldId id="309" r:id="rId72"/>
    <p:sldId id="306" r:id="rId73"/>
    <p:sldId id="297" r:id="rId74"/>
    <p:sldId id="311" r:id="rId7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5E7"/>
    <a:srgbClr val="98D095"/>
    <a:srgbClr val="A9C4EB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69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b37ad84380_1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g2b37ad84380_1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51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38bcc928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2b38bcc92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37ad84380_1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2b37ad84380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b37ad84380_1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2b37ad84380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37ad84380_1_3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b37ad84380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4212f50c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b4212f50c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4212f50c5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b4212f50c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141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4212f50c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b4212f50c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37ad84380_1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2b37ad84380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81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4212f50c5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b4212f50c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4212f50c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4212f50c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4212f50c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4212f50c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925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4212f50c5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b4212f50c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37ad84380_1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b37ad84380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4212f50c5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b4212f50c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4212f50c5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b4212f50c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4212f50c5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b4212f50c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4212f50c5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b4212f50c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4212f50c5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b4212f50c5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2b38bcc928e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2b38bcc92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4212f50c5_0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b4212f50c5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4212f50c5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b4212f50c5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4212f50c5_0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b4212f50c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4212f50c5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b4212f50c5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b4212f50c5_0_2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2b4212f50c5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4212f50c5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2b4212f50c5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4212f50c5_0_3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b4212f50c5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4212f50c5_0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2b4212f50c5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b4212f50c5_0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b4212f50c5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4212f50c5_0_4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2b4212f50c5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b37ad84380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2b37ad8438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b4212f50c5_0_4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b4212f50c5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848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4212f50c5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b4212f50c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5930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32803473a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b32803473a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7935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32c600fb0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b32c600fb0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5673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32c600fb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b32c600fb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7364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32c600fb0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2b32c600fb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462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32c600fb0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b32c600fb0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0555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b37ad84380_1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b37ad84380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b37ad84380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b37ad84380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2f8daa2af_5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b2f8daa2af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790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37ad84380_1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b37ad84380_1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b37ad84380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b37ad84380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b37ad84380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b37ad84380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b37ad84380_1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b37ad84380_1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b37ad84380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b37ad84380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1922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b38bcc928e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2b38bcc928e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4212f50c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b4212f50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1235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4212f50c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b4212f50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4086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4212f50c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b4212f50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93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2f8daa2af_5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b2f8daa2af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49051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b4212f50c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b4212f50c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587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5667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4212f50c5_0_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b4212f50c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4212f50c5_0_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b4212f50c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5872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4212f50c5_0_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b4212f50c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9365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4212f50c5_0_5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2b4212f50c5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59899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32c600fb0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g2b32c600fb0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32171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b4212f50c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b4212f50c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81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2f8daa2af_5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2b2f8daa2af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912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2f8daa2af_5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2b2f8daa2af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908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2f8daa2af_5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b2f8daa2af_5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855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">
  <p:cSld name="Diapositiv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1879275" y="721750"/>
            <a:ext cx="6953100" cy="4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14" name="Google Shape;14;p3" descr="C:\Windows\Web\Wallpaper\BRGM\fond_ecran_2013_05.jpg"/>
          <p:cNvPicPr preferRelativeResize="0"/>
          <p:nvPr/>
        </p:nvPicPr>
        <p:blipFill rotWithShape="1">
          <a:blip r:embed="rId2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">
  <p:cSld name="Diapositiv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63101" y="4508223"/>
            <a:ext cx="1149358" cy="4533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‹N°›</a:t>
            </a:fld>
            <a:endParaRPr/>
          </a:p>
        </p:txBody>
      </p:sp>
      <p:pic>
        <p:nvPicPr>
          <p:cNvPr id="22" name="Google Shape;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101" y="4508223"/>
            <a:ext cx="1149358" cy="4533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sa/4.0/deed.en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pengeospatial/WaterQualityIE" TargetMode="External"/><Relationship Id="rId5" Type="http://schemas.openxmlformats.org/officeDocument/2006/relationships/hyperlink" Target="https://external.ogc.org/twiki_public/HydrologyDWG/WaterQualityWorkshopSprint2022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bYDSgs2fKLk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hyperlink" Target="https://umltool.ogc.org/login.ph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5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aunhoferiosb.github.io/FROST-Server/sensorthingsapi/1_Home.html" TargetMode="External"/><Relationship Id="rId5" Type="http://schemas.openxmlformats.org/officeDocument/2006/relationships/hyperlink" Target="https://fraunhoferiosb.github.io/FROST-Server/deployment/docker.html" TargetMode="External"/><Relationship Id="rId4" Type="http://schemas.openxmlformats.org/officeDocument/2006/relationships/hyperlink" Target="https://airquality-frost.k8s.ilt-dmz.iosb.fraunhofer.de/v1.1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irquality-frost.k8s.ilt-dmz.iosb.fraunhofer.de/v1.1/Things?$select=id,name,description,properties&amp;$top=10&amp;$filter=properties/countryCode%20eq%20%27HR%27&amp;$expand=Locations($select=location),Datastreams($select=id,name,unitOfMeasurement;$expand=ObservedProperty($select=name),Observations($select=result,phenomenonTime;$orderby=phenomenonTime%20desc;$top=1))" TargetMode="Externa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s://www.ogc.org/standard/waterml/" TargetMode="External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www.opengeospatial.org/projects/groups/hydrologydwg" TargetMode="External"/><Relationship Id="rId4" Type="http://schemas.openxmlformats.org/officeDocument/2006/relationships/hyperlink" Target="https://external.ogc.org/twiki_public/HydrologyDWG/WebHom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hub.docker.com/r/hylkevds/frost-http-waterquality" TargetMode="External"/><Relationship Id="rId4" Type="http://schemas.openxmlformats.org/officeDocument/2006/relationships/hyperlink" Target="https://github.com/hylkevds/FROST-Server.Plugin.WaterQualityIE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g-brgm.k8s.ilt-dmz.iosb.fraunhofer.de/servlet/is/211/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wqp.wqie.internetofwater.app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qp.wqie.internetofwater.app/FROST-Server/v1.1" TargetMode="External"/><Relationship Id="rId5" Type="http://schemas.openxmlformats.org/officeDocument/2006/relationships/hyperlink" Target="https://ogc-demo.k8s.ilt-dmz.iosb.fraunhofer.de/FROST-WaterQuality/v1.1/" TargetMode="External"/><Relationship Id="rId10" Type="http://schemas.openxmlformats.org/officeDocument/2006/relationships/image" Target="../media/image35.jpeg"/><Relationship Id="rId4" Type="http://schemas.openxmlformats.org/officeDocument/2006/relationships/hyperlink" Target="https://docs.google.com/document/d/1Oqjxrz8uY_Q9OKBwEM2ZufrCEnlYvA4vWIIJSiMyGT4/edit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hyperlink" Target="https://www.water4all-partnership.eu/" TargetMode="External"/><Relationship Id="rId4" Type="http://schemas.openxmlformats.org/officeDocument/2006/relationships/hyperlink" Target="https://www.onewater.fr/en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.jp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hylke.vanderschaaf@iosb.fraunhofer.de" TargetMode="External"/><Relationship Id="rId5" Type="http://schemas.openxmlformats.org/officeDocument/2006/relationships/hyperlink" Target="mailto:Kathi@DataCove.eu" TargetMode="External"/><Relationship Id="rId4" Type="http://schemas.openxmlformats.org/officeDocument/2006/relationships/image" Target="../media/image63.jpe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81279" y="-12209"/>
            <a:ext cx="1962250" cy="857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/>
        </p:nvSpPr>
        <p:spPr>
          <a:xfrm>
            <a:off x="0" y="1689730"/>
            <a:ext cx="9144000" cy="1199454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2600" b="1" dirty="0">
                <a:solidFill>
                  <a:schemeClr val="lt1"/>
                </a:solidFill>
              </a:rPr>
              <a:t>Achieving FAIR water quality data exchange thanks to international OGC water standards</a:t>
            </a:r>
            <a:endParaRPr sz="2600" b="1" dirty="0">
              <a:solidFill>
                <a:schemeClr val="lt1"/>
              </a:solidFill>
            </a:endParaRPr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529" y="172898"/>
            <a:ext cx="818335" cy="74142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/>
        </p:nvSpPr>
        <p:spPr>
          <a:xfrm>
            <a:off x="65275" y="3860075"/>
            <a:ext cx="7258800" cy="14849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Sylvain Grellet – BRGM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09/05/2024 - </a:t>
            </a:r>
            <a:r>
              <a:rPr lang="en-GB" b="1" dirty="0" smtClean="0">
                <a:solidFill>
                  <a:schemeClr val="lt1"/>
                </a:solidFill>
              </a:rPr>
              <a:t>ESIP - </a:t>
            </a:r>
            <a:r>
              <a:rPr lang="en-US" b="1" dirty="0">
                <a:solidFill>
                  <a:schemeClr val="lt1"/>
                </a:solidFill>
              </a:rPr>
              <a:t>Information Technology and Interoperability Deep </a:t>
            </a:r>
            <a:r>
              <a:rPr lang="en-US" b="1" dirty="0" smtClean="0">
                <a:solidFill>
                  <a:schemeClr val="lt1"/>
                </a:solidFill>
              </a:rPr>
              <a:t>Dives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lt1"/>
                </a:solidFill>
              </a:rPr>
              <a:t>With support from </a:t>
            </a:r>
          </a:p>
          <a:p>
            <a:pPr lvl="0"/>
            <a:r>
              <a:rPr lang="en-GB" sz="1200" b="1" dirty="0">
                <a:solidFill>
                  <a:schemeClr val="lt1"/>
                </a:solidFill>
              </a:rPr>
              <a:t>Hylke van der Schaaf - </a:t>
            </a:r>
            <a:r>
              <a:rPr lang="en-GB" sz="1200" b="1" dirty="0" err="1">
                <a:solidFill>
                  <a:schemeClr val="lt1"/>
                </a:solidFill>
              </a:rPr>
              <a:t>Fraunhofer</a:t>
            </a:r>
            <a:r>
              <a:rPr lang="en-GB" sz="1200" b="1" dirty="0">
                <a:solidFill>
                  <a:schemeClr val="lt1"/>
                </a:solidFill>
              </a:rPr>
              <a:t> IOSB</a:t>
            </a:r>
          </a:p>
          <a:p>
            <a:pPr lvl="0"/>
            <a:r>
              <a:rPr lang="en-GB" sz="1200" b="1" dirty="0">
                <a:solidFill>
                  <a:schemeClr val="lt1"/>
                </a:solidFill>
              </a:rPr>
              <a:t>Katharina Schleidt - </a:t>
            </a:r>
            <a:r>
              <a:rPr lang="en-GB" sz="1200" b="1" dirty="0" err="1">
                <a:solidFill>
                  <a:schemeClr val="lt1"/>
                </a:solidFill>
              </a:rPr>
              <a:t>DataCove</a:t>
            </a:r>
            <a:endParaRPr lang="en-GB" sz="1200" b="1" dirty="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35" name="Google Shape;35;p7" descr="https://upload.wikimedia.org/wikipedia/commons/thumb/5/57/CC-BY-SA_icon_white.svg/320px-CC-BY-SA_icon_white.svg.png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11031" y="4672346"/>
            <a:ext cx="950026" cy="335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1534867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2600" b="1" u="sng" dirty="0" smtClean="0">
                <a:solidFill>
                  <a:schemeClr val="lt1"/>
                </a:solidFill>
              </a:rPr>
              <a:t>Achieving FAIR </a:t>
            </a:r>
            <a:r>
              <a:rPr lang="en-US" sz="2600" b="1" u="sng" dirty="0">
                <a:solidFill>
                  <a:schemeClr val="lt1"/>
                </a:solidFill>
              </a:rPr>
              <a:t>water quality data exchange </a:t>
            </a:r>
            <a:r>
              <a:rPr lang="en-US" sz="1200" b="1" dirty="0">
                <a:solidFill>
                  <a:schemeClr val="lt1"/>
                </a:solidFill>
              </a:rPr>
              <a:t>thanks to international OGC water </a:t>
            </a:r>
            <a:r>
              <a:rPr lang="en-US" sz="1200" b="1" dirty="0" smtClean="0">
                <a:solidFill>
                  <a:schemeClr val="lt1"/>
                </a:solidFill>
              </a:rPr>
              <a:t>standards</a:t>
            </a:r>
          </a:p>
          <a:p>
            <a:pPr lvl="0">
              <a:lnSpc>
                <a:spcPct val="108823"/>
              </a:lnSpc>
              <a:buSzPts val="1100"/>
            </a:pPr>
            <a:endParaRPr lang="en-US" sz="1200" b="1" dirty="0" smtClean="0">
              <a:solidFill>
                <a:schemeClr val="lt1"/>
              </a:solidFill>
            </a:endParaRPr>
          </a:p>
          <a:p>
            <a:pPr lvl="0">
              <a:lnSpc>
                <a:spcPct val="108823"/>
              </a:lnSpc>
              <a:buSzPts val="1100"/>
            </a:pPr>
            <a:r>
              <a:rPr lang="en-US" sz="2200" b="1" dirty="0" smtClean="0">
                <a:solidFill>
                  <a:schemeClr val="lt1"/>
                </a:solidFill>
              </a:rPr>
              <a:t>=&gt; The OGC Water Quality Interoperability Experiment</a:t>
            </a:r>
            <a:endParaRPr sz="22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7467600" y="4350327"/>
            <a:ext cx="1503218" cy="793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Interoperability Experiment (IE) ?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0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>
                <a:solidFill>
                  <a:schemeClr val="dk1"/>
                </a:solidFill>
              </a:rPr>
              <a:t>OGC Innovation Continuum </a:t>
            </a:r>
            <a:endParaRPr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620" y="1525162"/>
            <a:ext cx="6959929" cy="336886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/>
        </p:nvSpPr>
        <p:spPr>
          <a:xfrm>
            <a:off x="7190975" y="1149771"/>
            <a:ext cx="2089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Innovation Roadmap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Execution (How)</a:t>
            </a:r>
            <a:endParaRPr/>
          </a:p>
        </p:txBody>
      </p:sp>
      <p:sp>
        <p:nvSpPr>
          <p:cNvPr id="66" name="Google Shape;66;p10"/>
          <p:cNvSpPr txBox="1"/>
          <p:nvPr/>
        </p:nvSpPr>
        <p:spPr>
          <a:xfrm>
            <a:off x="1840900" y="1225971"/>
            <a:ext cx="20898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Innovation Roadmap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Development (What</a:t>
            </a:r>
            <a:r>
              <a:rPr lang="en-GB" dirty="0"/>
              <a:t>)</a:t>
            </a:r>
            <a:endParaRPr dirty="0"/>
          </a:p>
        </p:txBody>
      </p:sp>
      <p:sp>
        <p:nvSpPr>
          <p:cNvPr id="11" name="Google Shape;77;p11"/>
          <p:cNvSpPr txBox="1"/>
          <p:nvPr/>
        </p:nvSpPr>
        <p:spPr>
          <a:xfrm>
            <a:off x="4676668" y="4486914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We are here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2" name="Google Shape;78;p11"/>
          <p:cNvCxnSpPr/>
          <p:nvPr/>
        </p:nvCxnSpPr>
        <p:spPr>
          <a:xfrm rot="10800000">
            <a:off x="4131043" y="3480714"/>
            <a:ext cx="999000" cy="1006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Interoperability Experiment (IE) ?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1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550" y="1138582"/>
            <a:ext cx="7041698" cy="284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1"/>
          <p:cNvCxnSpPr/>
          <p:nvPr/>
        </p:nvCxnSpPr>
        <p:spPr>
          <a:xfrm>
            <a:off x="4350000" y="2987707"/>
            <a:ext cx="2543400" cy="141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1"/>
          <p:cNvSpPr txBox="1"/>
          <p:nvPr/>
        </p:nvSpPr>
        <p:spPr>
          <a:xfrm>
            <a:off x="6078725" y="4078757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</a:rPr>
              <a:t>We are here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78" name="Google Shape;78;p11"/>
          <p:cNvCxnSpPr/>
          <p:nvPr/>
        </p:nvCxnSpPr>
        <p:spPr>
          <a:xfrm rot="10800000">
            <a:off x="5533100" y="3072557"/>
            <a:ext cx="999000" cy="1006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Rectangle à coins arrondis 9"/>
          <p:cNvSpPr/>
          <p:nvPr/>
        </p:nvSpPr>
        <p:spPr>
          <a:xfrm>
            <a:off x="7467600" y="4350327"/>
            <a:ext cx="1503218" cy="793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7467600" y="4350327"/>
            <a:ext cx="1503218" cy="79317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Interoperability Experiment (IE) ?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2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/>
          <p:nvPr/>
        </p:nvSpPr>
        <p:spPr>
          <a:xfrm>
            <a:off x="1927860" y="811023"/>
            <a:ext cx="7195358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Applied research initiative led by OGC members and supported by OGC staff</a:t>
            </a:r>
            <a:endParaRPr sz="1100" dirty="0">
              <a:solidFill>
                <a:schemeClr val="dk1"/>
              </a:solidFill>
            </a:endParaRPr>
          </a:p>
          <a:p>
            <a:pPr marL="171450" marR="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Most </a:t>
            </a:r>
            <a:r>
              <a:rPr lang="en-GB" sz="1100" dirty="0">
                <a:solidFill>
                  <a:schemeClr val="dk1"/>
                </a:solidFill>
              </a:rPr>
              <a:t>of the time building on the current standards and best practices : the ‘OGC Baseline’ (pushing them to their limits / applying them to a new domain</a:t>
            </a:r>
            <a:r>
              <a:rPr lang="en-GB" sz="1100" dirty="0" smtClean="0">
                <a:solidFill>
                  <a:schemeClr val="dk1"/>
                </a:solidFill>
              </a:rPr>
              <a:t>)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Non-OGC member participation is allowed (usually as observers)</a:t>
            </a:r>
            <a:endParaRPr sz="11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In </a:t>
            </a:r>
            <a:r>
              <a:rPr lang="en-GB" sz="1100" dirty="0">
                <a:solidFill>
                  <a:schemeClr val="dk1"/>
                </a:solidFill>
              </a:rPr>
              <a:t>several IEs: GitHub + mailing list + meetings are open </a:t>
            </a:r>
            <a:endParaRPr sz="11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so </a:t>
            </a:r>
            <a:r>
              <a:rPr lang="en-GB" sz="1100" dirty="0">
                <a:solidFill>
                  <a:schemeClr val="dk1"/>
                </a:solidFill>
              </a:rPr>
              <a:t>the ‘observers’ can be really </a:t>
            </a:r>
            <a:r>
              <a:rPr lang="en-GB" sz="1100" dirty="0" smtClean="0">
                <a:solidFill>
                  <a:schemeClr val="dk1"/>
                </a:solidFill>
              </a:rPr>
              <a:t>active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Results documented in Engineering Report(s) or other OGC documents and generally used to define new Standardization work. </a:t>
            </a:r>
            <a:endParaRPr sz="11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Some </a:t>
            </a:r>
            <a:r>
              <a:rPr lang="en-GB" sz="1100" dirty="0">
                <a:solidFill>
                  <a:schemeClr val="dk1"/>
                </a:solidFill>
              </a:rPr>
              <a:t>lead to Change Request to the ‘OGC </a:t>
            </a:r>
            <a:r>
              <a:rPr lang="en-GB" sz="1100" dirty="0" smtClean="0">
                <a:solidFill>
                  <a:schemeClr val="dk1"/>
                </a:solidFill>
              </a:rPr>
              <a:t>Baseline’</a:t>
            </a:r>
            <a:endParaRPr sz="11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Some </a:t>
            </a:r>
            <a:r>
              <a:rPr lang="en-GB" sz="1100" dirty="0">
                <a:solidFill>
                  <a:schemeClr val="dk1"/>
                </a:solidFill>
              </a:rPr>
              <a:t>to Best Practices in applying </a:t>
            </a:r>
            <a:r>
              <a:rPr lang="en-GB" sz="1100" dirty="0" smtClean="0">
                <a:solidFill>
                  <a:schemeClr val="dk1"/>
                </a:solidFill>
              </a:rPr>
              <a:t>it</a:t>
            </a:r>
          </a:p>
          <a:p>
            <a:pPr marL="17145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Some </a:t>
            </a:r>
            <a:r>
              <a:rPr lang="en-GB" sz="1100" dirty="0">
                <a:solidFill>
                  <a:schemeClr val="dk1"/>
                </a:solidFill>
              </a:rPr>
              <a:t>fill in gaps in the ‘OGC Baseline’ proposing document ready for the standardization process: exactly what happened to all the WaterML2.0 series of standards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lang="fr-FR" sz="11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i="1" dirty="0" smtClean="0">
                <a:solidFill>
                  <a:schemeClr val="dk1"/>
                </a:solidFill>
              </a:rPr>
              <a:t>It’s during the IE that the group decides what the output will be : through experimentation</a:t>
            </a:r>
            <a:endParaRPr sz="1100" i="1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Water Quality IE set up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3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/>
          <p:nvPr/>
        </p:nvSpPr>
        <p:spPr>
          <a:xfrm>
            <a:off x="6078725" y="4514475"/>
            <a:ext cx="29118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Third time the topic is proposed within the OGC Hydro Domain Working Group</a:t>
            </a:r>
            <a:endParaRPr sz="11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Enough momentum and interest from </a:t>
            </a:r>
            <a:r>
              <a:rPr lang="en-GB" sz="1100" dirty="0" smtClean="0">
                <a:solidFill>
                  <a:schemeClr val="dk1"/>
                </a:solidFill>
              </a:rPr>
              <a:t>parties</a:t>
            </a:r>
            <a:endParaRPr sz="11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=&gt;  WMO-UNEP-WHO-UNESCO Water Quality workshop in March 2022 (29-31)</a:t>
            </a:r>
            <a:endParaRPr sz="11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u="sng" dirty="0" smtClean="0">
                <a:solidFill>
                  <a:schemeClr val="hlink"/>
                </a:solidFill>
                <a:hlinkClick r:id="rId5"/>
              </a:rPr>
              <a:t>https</a:t>
            </a:r>
            <a:r>
              <a:rPr lang="en-GB" sz="1100" u="sng" dirty="0">
                <a:solidFill>
                  <a:schemeClr val="hlink"/>
                </a:solidFill>
                <a:hlinkClick r:id="rId5"/>
              </a:rPr>
              <a:t>://external.ogc.org/twiki_public/HydrologyDWG/WaterQualityWorkshopSprint2022</a:t>
            </a:r>
            <a:r>
              <a:rPr lang="en-GB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=&gt;  confirmation </a:t>
            </a:r>
            <a:r>
              <a:rPr lang="en-GB" sz="1100" dirty="0">
                <a:solidFill>
                  <a:schemeClr val="dk1"/>
                </a:solidFill>
              </a:rPr>
              <a:t>of the necessity and organizations interest. </a:t>
            </a:r>
            <a:r>
              <a:rPr lang="en-GB" sz="1100" dirty="0" smtClean="0">
                <a:solidFill>
                  <a:schemeClr val="dk1"/>
                </a:solidFill>
              </a:rPr>
              <a:t>Identification </a:t>
            </a:r>
            <a:r>
              <a:rPr lang="en-GB" sz="1100" dirty="0">
                <a:solidFill>
                  <a:schemeClr val="dk1"/>
                </a:solidFill>
              </a:rPr>
              <a:t>of interested parties and IT challenges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dirty="0" smtClean="0">
                <a:solidFill>
                  <a:schemeClr val="dk1"/>
                </a:solidFill>
              </a:rPr>
              <a:t>Discussion on the best approach =&gt; an OGC Interoperability Experiment</a:t>
            </a:r>
            <a:endParaRPr sz="11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Water Quality IE inception</a:t>
            </a:r>
            <a:endParaRPr sz="1100" dirty="0">
              <a:solidFill>
                <a:schemeClr val="dk1"/>
              </a:solidFill>
            </a:endParaRPr>
          </a:p>
          <a:p>
            <a:pPr marL="171450" lvl="0" indent="-171450" algn="l" rtl="0">
              <a:spcBef>
                <a:spcPts val="50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GB" sz="1100" dirty="0" smtClean="0">
                <a:solidFill>
                  <a:schemeClr val="dk1"/>
                </a:solidFill>
              </a:rPr>
              <a:t>Charter</a:t>
            </a:r>
            <a:r>
              <a:rPr lang="en-GB" sz="1100" dirty="0">
                <a:solidFill>
                  <a:schemeClr val="dk1"/>
                </a:solidFill>
              </a:rPr>
              <a:t>, call for participation, </a:t>
            </a:r>
            <a:r>
              <a:rPr lang="en-GB" sz="1100" dirty="0" smtClean="0">
                <a:solidFill>
                  <a:schemeClr val="dk1"/>
                </a:solidFill>
              </a:rPr>
              <a:t>kick-off (20/09/2022</a:t>
            </a:r>
            <a:r>
              <a:rPr lang="en-GB" sz="1100" dirty="0">
                <a:solidFill>
                  <a:schemeClr val="dk1"/>
                </a:solidFill>
              </a:rPr>
              <a:t>) </a:t>
            </a:r>
            <a:endParaRPr lang="en-GB" sz="1100" dirty="0" smtClean="0">
              <a:solidFill>
                <a:schemeClr val="dk1"/>
              </a:solidFill>
            </a:endParaRPr>
          </a:p>
          <a:p>
            <a:pPr lvl="0" algn="l" rtl="0">
              <a:spcBef>
                <a:spcPts val="500"/>
              </a:spcBef>
              <a:spcAft>
                <a:spcPts val="0"/>
              </a:spcAft>
            </a:pPr>
            <a:r>
              <a:rPr lang="en-GB" sz="1100" dirty="0" smtClean="0">
                <a:solidFill>
                  <a:schemeClr val="dk1"/>
                </a:solidFill>
              </a:rPr>
              <a:t>Co-chairs : Sylvain Grellet (BRGM), Kyle Onda (Lincoln Institute)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Since then : 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Starting point : </a:t>
            </a:r>
            <a:r>
              <a:rPr lang="en-GB" sz="1100" u="sng" dirty="0">
                <a:solidFill>
                  <a:schemeClr val="hlink"/>
                </a:solidFill>
                <a:hlinkClick r:id="rId6"/>
              </a:rPr>
              <a:t>https://github.com/opengeospatial/WaterQualityIE</a:t>
            </a:r>
            <a:r>
              <a:rPr lang="en-GB" sz="1100" dirty="0">
                <a:solidFill>
                  <a:schemeClr val="dk1"/>
                </a:solidFill>
              </a:rPr>
              <a:t> 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Weekly meetings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Shared material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Rolling meeting minutes document,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One focal point for UML models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Shared deployment documentation initiated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 sz="1100" dirty="0">
                <a:solidFill>
                  <a:schemeClr val="dk1"/>
                </a:solidFill>
              </a:rPr>
              <a:t>Note : shared images in that presentation represent </a:t>
            </a:r>
            <a:r>
              <a:rPr lang="en-GB" sz="1100" b="1" u="sng" dirty="0">
                <a:solidFill>
                  <a:schemeClr val="dk1"/>
                </a:solidFill>
              </a:rPr>
              <a:t>Work In Progress</a:t>
            </a:r>
            <a:r>
              <a:rPr lang="en-GB" sz="1100" dirty="0">
                <a:solidFill>
                  <a:schemeClr val="dk1"/>
                </a:solidFill>
              </a:rPr>
              <a:t> currently being tested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 i="1" dirty="0">
                <a:solidFill>
                  <a:schemeClr val="dk1"/>
                </a:solidFill>
              </a:rPr>
              <a:t>T</a:t>
            </a:r>
            <a:r>
              <a:rPr lang="en-GB" sz="1100" i="1" dirty="0" smtClean="0">
                <a:solidFill>
                  <a:schemeClr val="dk1"/>
                </a:solidFill>
              </a:rPr>
              <a:t>he </a:t>
            </a:r>
            <a:r>
              <a:rPr lang="en-GB" sz="1100" i="1" dirty="0">
                <a:solidFill>
                  <a:schemeClr val="dk1"/>
                </a:solidFill>
              </a:rPr>
              <a:t>Engineering Report will summarize the group </a:t>
            </a:r>
            <a:r>
              <a:rPr lang="en-GB" sz="1100" i="1" dirty="0" smtClean="0">
                <a:solidFill>
                  <a:schemeClr val="dk1"/>
                </a:solidFill>
              </a:rPr>
              <a:t>conclusions</a:t>
            </a:r>
            <a:endParaRPr sz="1100" i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>
                <a:solidFill>
                  <a:schemeClr val="dk1"/>
                </a:solidFill>
              </a:rPr>
              <a:t>Use Cases identification and work methodology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4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000" i="1" dirty="0" err="1">
                <a:solidFill>
                  <a:schemeClr val="dk1"/>
                </a:solidFill>
              </a:rPr>
              <a:t>FoI</a:t>
            </a:r>
            <a:r>
              <a:rPr lang="en-GB" sz="1000" i="1" dirty="0">
                <a:solidFill>
                  <a:schemeClr val="dk1"/>
                </a:solidFill>
              </a:rPr>
              <a:t> = Feature Of Interest = the real world </a:t>
            </a:r>
            <a:r>
              <a:rPr lang="en-GB" sz="1000" i="1" dirty="0" smtClean="0">
                <a:solidFill>
                  <a:schemeClr val="dk1"/>
                </a:solidFill>
              </a:rPr>
              <a:t>feature </a:t>
            </a:r>
            <a:r>
              <a:rPr lang="en-GB" sz="1000" i="1" dirty="0">
                <a:solidFill>
                  <a:schemeClr val="dk1"/>
                </a:solidFill>
              </a:rPr>
              <a:t>on which observation is made</a:t>
            </a:r>
            <a:endParaRPr sz="1000" i="1" dirty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endParaRPr lang="en-GB" sz="1100" dirty="0" smtClean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 smtClean="0">
                <a:solidFill>
                  <a:schemeClr val="dk1"/>
                </a:solidFill>
              </a:rPr>
              <a:t>Water </a:t>
            </a:r>
            <a:r>
              <a:rPr lang="en-GB" sz="1100" dirty="0">
                <a:solidFill>
                  <a:schemeClr val="dk1"/>
                </a:solidFill>
              </a:rPr>
              <a:t>Quality Use Case prioritisation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Physical Properties (ex : </a:t>
            </a:r>
            <a:r>
              <a:rPr lang="en-GB" sz="1100" dirty="0" smtClean="0">
                <a:solidFill>
                  <a:schemeClr val="dk1"/>
                </a:solidFill>
              </a:rPr>
              <a:t>Temperature</a:t>
            </a:r>
            <a:r>
              <a:rPr lang="en-GB" sz="1100" dirty="0">
                <a:solidFill>
                  <a:schemeClr val="dk1"/>
                </a:solidFill>
              </a:rPr>
              <a:t>, Conductivity), Chemistry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+ Water Quantity as a support to Water Quality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21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GB" sz="1000" i="1" dirty="0">
                <a:solidFill>
                  <a:schemeClr val="dk1"/>
                </a:solidFill>
              </a:rPr>
              <a:t>Out of scope this IE : Biology (taxa observation), Hydro Models, Remote Sensing</a:t>
            </a:r>
            <a:endParaRPr sz="1000" i="1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7750" y="904525"/>
            <a:ext cx="5865948" cy="23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864848" y="221675"/>
            <a:ext cx="7162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>
                <a:solidFill>
                  <a:schemeClr val="dk1"/>
                </a:solidFill>
              </a:rPr>
              <a:t>Use Cases identification and work methodology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5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662" y="927176"/>
            <a:ext cx="6161176" cy="328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998117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2000" b="1" dirty="0" smtClean="0">
                <a:solidFill>
                  <a:schemeClr val="lt1"/>
                </a:solidFill>
              </a:rPr>
              <a:t>FAIR </a:t>
            </a:r>
            <a:r>
              <a:rPr lang="en-US" sz="2000" b="1" dirty="0">
                <a:solidFill>
                  <a:schemeClr val="lt1"/>
                </a:solidFill>
              </a:rPr>
              <a:t>water quality data exchange thanks to international OGC water </a:t>
            </a:r>
            <a:r>
              <a:rPr lang="en-US" sz="2000" b="1" dirty="0" smtClean="0">
                <a:solidFill>
                  <a:schemeClr val="lt1"/>
                </a:solidFill>
              </a:rPr>
              <a:t>standards</a:t>
            </a:r>
          </a:p>
        </p:txBody>
      </p:sp>
      <p:pic>
        <p:nvPicPr>
          <p:cNvPr id="4" name="Google Shape;116;p15"/>
          <p:cNvPicPr preferRelativeResize="0"/>
          <p:nvPr/>
        </p:nvPicPr>
        <p:blipFill rotWithShape="1">
          <a:blip r:embed="rId4">
            <a:alphaModFix/>
          </a:blip>
          <a:srcRect t="8274"/>
          <a:stretch/>
        </p:blipFill>
        <p:spPr>
          <a:xfrm>
            <a:off x="2473037" y="2654313"/>
            <a:ext cx="4745182" cy="23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lèche droite 6"/>
          <p:cNvSpPr/>
          <p:nvPr/>
        </p:nvSpPr>
        <p:spPr>
          <a:xfrm>
            <a:off x="1579417" y="2694774"/>
            <a:ext cx="935182" cy="4779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1586346" y="3269738"/>
            <a:ext cx="935182" cy="4779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7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Step 1°/ Express the domain need stemming from the </a:t>
            </a:r>
            <a:r>
              <a:rPr lang="en-GB" dirty="0" err="1">
                <a:solidFill>
                  <a:schemeClr val="dk1"/>
                </a:solidFill>
              </a:rPr>
              <a:t>UseCases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6078725" y="4514475"/>
            <a:ext cx="29118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175" y="1626898"/>
            <a:ext cx="3953834" cy="22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50" y="1250725"/>
            <a:ext cx="4759100" cy="26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Step 2°/ Identify the standards in the OGC standard baseline to build on</a:t>
            </a:r>
            <a:endParaRPr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2 OGC-WMO water standards : GroundWaterML2.0 &amp; </a:t>
            </a:r>
            <a:r>
              <a:rPr lang="en-GB" dirty="0" err="1">
                <a:solidFill>
                  <a:schemeClr val="dk1"/>
                </a:solidFill>
              </a:rPr>
              <a:t>HY_Features</a:t>
            </a:r>
            <a:endParaRPr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THE OGC-ISO </a:t>
            </a:r>
            <a:r>
              <a:rPr lang="en-GB" dirty="0" smtClean="0">
                <a:solidFill>
                  <a:schemeClr val="dk1"/>
                </a:solidFill>
              </a:rPr>
              <a:t>standard for </a:t>
            </a:r>
            <a:r>
              <a:rPr lang="en-GB" dirty="0">
                <a:solidFill>
                  <a:schemeClr val="dk1"/>
                </a:solidFill>
              </a:rPr>
              <a:t>Observations &amp; Samples : ISO 19156:2023 : Observations, measurements and samples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6078725" y="4514475"/>
            <a:ext cx="29118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01" y="1929225"/>
            <a:ext cx="2392455" cy="30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749" y="1929223"/>
            <a:ext cx="2675874" cy="30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2476" y="1929224"/>
            <a:ext cx="2989250" cy="29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1199454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1200" b="1" dirty="0" smtClean="0">
                <a:solidFill>
                  <a:schemeClr val="lt1"/>
                </a:solidFill>
              </a:rPr>
              <a:t>Achieving </a:t>
            </a:r>
            <a:r>
              <a:rPr lang="en-US" sz="1200" b="1" dirty="0">
                <a:solidFill>
                  <a:schemeClr val="lt1"/>
                </a:solidFill>
              </a:rPr>
              <a:t>FAIR water quality data exchange </a:t>
            </a:r>
            <a:r>
              <a:rPr lang="en-US" sz="1200" b="1" dirty="0" smtClean="0">
                <a:solidFill>
                  <a:schemeClr val="lt1"/>
                </a:solidFill>
              </a:rPr>
              <a:t>thanks </a:t>
            </a:r>
            <a:r>
              <a:rPr lang="en-US" sz="1200" b="1" dirty="0">
                <a:solidFill>
                  <a:schemeClr val="lt1"/>
                </a:solidFill>
              </a:rPr>
              <a:t>to </a:t>
            </a:r>
            <a:r>
              <a:rPr lang="en-US" sz="2600" b="1" u="sng" dirty="0">
                <a:solidFill>
                  <a:schemeClr val="lt1"/>
                </a:solidFill>
              </a:rPr>
              <a:t>international OGC water standards</a:t>
            </a:r>
            <a:endParaRPr sz="2600" b="1" u="sng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6078725" y="4514475"/>
            <a:ext cx="2911800" cy="629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8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Step 3°/ Express domain needs according to the OGC standard baseline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b="1" u="sng" dirty="0">
                <a:solidFill>
                  <a:schemeClr val="dk1"/>
                </a:solidFill>
              </a:rPr>
              <a:t>=&gt; Almost everything is in, just need to agree on how to use it</a:t>
            </a:r>
            <a:endParaRPr b="1" u="sng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=&gt; mainly </a:t>
            </a:r>
            <a:r>
              <a:rPr lang="en-GB" dirty="0" smtClean="0">
                <a:solidFill>
                  <a:schemeClr val="dk1"/>
                </a:solidFill>
              </a:rPr>
              <a:t>UML “Object </a:t>
            </a:r>
            <a:r>
              <a:rPr lang="en-GB" dirty="0">
                <a:solidFill>
                  <a:schemeClr val="dk1"/>
                </a:solidFill>
              </a:rPr>
              <a:t>diagrams exercise” to document the use of the standards</a:t>
            </a:r>
            <a:endParaRPr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75" y="2257625"/>
            <a:ext cx="4292258" cy="263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775" y="2308175"/>
            <a:ext cx="4860701" cy="25494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 txBox="1"/>
          <p:nvPr/>
        </p:nvSpPr>
        <p:spPr>
          <a:xfrm>
            <a:off x="2009450" y="1852900"/>
            <a:ext cx="913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6967900" y="1872400"/>
            <a:ext cx="913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Backbone to build on: </a:t>
            </a:r>
            <a:r>
              <a:rPr lang="en-GB" sz="1100" dirty="0" smtClean="0">
                <a:solidFill>
                  <a:schemeClr val="dk1"/>
                </a:solidFill>
              </a:rPr>
              <a:t>OGC/ISO 19156 (2023) : Observations</a:t>
            </a:r>
            <a:r>
              <a:rPr lang="en-GB" sz="1100" dirty="0">
                <a:solidFill>
                  <a:schemeClr val="dk1"/>
                </a:solidFill>
              </a:rPr>
              <a:t>, </a:t>
            </a:r>
            <a:r>
              <a:rPr lang="en-GB" sz="1100" dirty="0" smtClean="0">
                <a:solidFill>
                  <a:schemeClr val="dk1"/>
                </a:solidFill>
              </a:rPr>
              <a:t>measurements </a:t>
            </a:r>
            <a:r>
              <a:rPr lang="en-GB" sz="1100" dirty="0">
                <a:solidFill>
                  <a:schemeClr val="dk1"/>
                </a:solidFill>
              </a:rPr>
              <a:t>and </a:t>
            </a:r>
            <a:r>
              <a:rPr lang="en-GB" sz="1100" dirty="0" smtClean="0">
                <a:solidFill>
                  <a:schemeClr val="dk1"/>
                </a:solidFill>
              </a:rPr>
              <a:t>samples (</a:t>
            </a:r>
            <a:r>
              <a:rPr lang="en-GB" sz="1100" dirty="0" err="1" smtClean="0">
                <a:solidFill>
                  <a:schemeClr val="dk1"/>
                </a:solidFill>
              </a:rPr>
              <a:t>a.k.a</a:t>
            </a:r>
            <a:r>
              <a:rPr lang="en-GB" sz="1100" dirty="0" smtClean="0">
                <a:solidFill>
                  <a:schemeClr val="dk1"/>
                </a:solidFill>
              </a:rPr>
              <a:t> OMS)</a:t>
            </a:r>
            <a:endParaRPr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6007825" y="4130375"/>
            <a:ext cx="2989800" cy="87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423" y="1710194"/>
            <a:ext cx="5492659" cy="2050154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88515" y="3838115"/>
            <a:ext cx="2316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/>
              <a:t>Credits</a:t>
            </a:r>
            <a:r>
              <a:rPr lang="fr-FR" sz="1100" dirty="0"/>
              <a:t>: Kathi Schleidt, </a:t>
            </a:r>
            <a:r>
              <a:rPr lang="fr-FR" sz="1100" dirty="0" err="1" smtClean="0"/>
              <a:t>DataCove</a:t>
            </a:r>
            <a:endParaRPr lang="fr-FR" sz="1100" dirty="0"/>
          </a:p>
        </p:txBody>
      </p:sp>
      <p:sp>
        <p:nvSpPr>
          <p:cNvPr id="14" name="Rectangle 13"/>
          <p:cNvSpPr/>
          <p:nvPr/>
        </p:nvSpPr>
        <p:spPr>
          <a:xfrm>
            <a:off x="1888917" y="4034411"/>
            <a:ext cx="31406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050" u="sng">
                <a:latin typeface="-apple-system"/>
                <a:hlinkClick r:id="rId6"/>
              </a:rPr>
              <a:t>https://www.youtube.com/watch?v=bYDSgs2fKLk</a:t>
            </a:r>
            <a:endParaRPr lang="fr-FR" sz="105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851" y="3306971"/>
            <a:ext cx="694018" cy="29051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368987" y="3464848"/>
            <a:ext cx="76011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000" b="1" err="1"/>
              <a:t>Color</a:t>
            </a:r>
            <a:r>
              <a:rPr lang="fr-FR" sz="1000" b="1"/>
              <a:t>: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274036" y="3011922"/>
            <a:ext cx="7601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FF0000"/>
                </a:solidFill>
              </a:rPr>
              <a:t>vs.</a:t>
            </a:r>
          </a:p>
        </p:txBody>
      </p:sp>
      <p:sp>
        <p:nvSpPr>
          <p:cNvPr id="18" name="Accolade fermante 17"/>
          <p:cNvSpPr/>
          <p:nvPr/>
        </p:nvSpPr>
        <p:spPr>
          <a:xfrm>
            <a:off x="7500205" y="1761259"/>
            <a:ext cx="48491" cy="115685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7586146" y="2185797"/>
            <a:ext cx="211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OMS </a:t>
            </a:r>
            <a:r>
              <a:rPr lang="fr-FR" dirty="0" err="1" smtClean="0"/>
              <a:t>approach</a:t>
            </a:r>
            <a:endParaRPr lang="fr-FR" dirty="0"/>
          </a:p>
        </p:txBody>
      </p:sp>
      <p:sp>
        <p:nvSpPr>
          <p:cNvPr id="20" name="Accolade fermante 19"/>
          <p:cNvSpPr/>
          <p:nvPr/>
        </p:nvSpPr>
        <p:spPr>
          <a:xfrm>
            <a:off x="7502977" y="3263957"/>
            <a:ext cx="45719" cy="333533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7644974" y="3294014"/>
            <a:ext cx="2241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‘Basic’ </a:t>
            </a:r>
            <a:r>
              <a:rPr lang="fr-FR" dirty="0" err="1" smtClean="0"/>
              <a:t>approach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Backbone to build on: Observations, measurements and samples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2821425" y="4770075"/>
            <a:ext cx="4080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u="sng" dirty="0">
                <a:solidFill>
                  <a:schemeClr val="dk1"/>
                </a:solidFill>
              </a:rPr>
              <a:t>Conceptual Observation schema</a:t>
            </a:r>
            <a:endParaRPr dirty="0"/>
          </a:p>
        </p:txBody>
      </p:sp>
      <p:sp>
        <p:nvSpPr>
          <p:cNvPr id="166" name="Google Shape;166;p19"/>
          <p:cNvSpPr/>
          <p:nvPr/>
        </p:nvSpPr>
        <p:spPr>
          <a:xfrm>
            <a:off x="6007825" y="4130375"/>
            <a:ext cx="2989800" cy="87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520" y="1175761"/>
            <a:ext cx="9144000" cy="37183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018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Backbone to build on: Observations, measurements and samples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u="sng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6007825" y="4130375"/>
            <a:ext cx="2989800" cy="877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850" y="1087950"/>
            <a:ext cx="6572251" cy="368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à coins arrondis 1"/>
          <p:cNvSpPr/>
          <p:nvPr/>
        </p:nvSpPr>
        <p:spPr>
          <a:xfrm>
            <a:off x="5791200" y="1087950"/>
            <a:ext cx="2312504" cy="136370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13" name="Google Shape;165;p19"/>
          <p:cNvSpPr txBox="1"/>
          <p:nvPr/>
        </p:nvSpPr>
        <p:spPr>
          <a:xfrm>
            <a:off x="2821425" y="4770075"/>
            <a:ext cx="4080900" cy="41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u="sng" dirty="0">
                <a:solidFill>
                  <a:schemeClr val="dk1"/>
                </a:solidFill>
              </a:rPr>
              <a:t>Conceptual </a:t>
            </a:r>
            <a:r>
              <a:rPr lang="en-GB" sz="1100" u="sng" dirty="0" smtClean="0">
                <a:solidFill>
                  <a:schemeClr val="dk1"/>
                </a:solidFill>
              </a:rPr>
              <a:t>Sample </a:t>
            </a:r>
            <a:r>
              <a:rPr lang="en-GB" sz="1100" u="sng" dirty="0">
                <a:solidFill>
                  <a:schemeClr val="dk1"/>
                </a:solidFill>
              </a:rPr>
              <a:t>schema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185" name="Google Shape;185;p21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1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Work organised around the identified UseCases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Everything available online :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https://umltool.ogc.org/login.php</a:t>
            </a:r>
            <a:r>
              <a:rPr lang="en-GB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Follow this path /OGC IEs/ WaterQuality_IE/ WaterQuality_Instance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Ground Water (GW)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GW_InSitu_QuantityObservation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GW_InSitu_QualityObservation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GW_ExSitu_QualityObservation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Surface Water (SW)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SW_InSitu_QuantityObservation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SW_InSitu_QualityObservation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SW_ExSitu_QualityObservation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7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86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2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>
                <a:solidFill>
                  <a:schemeClr val="dk1"/>
                </a:solidFill>
              </a:rPr>
              <a:t>2 modelling patterns</a:t>
            </a:r>
            <a:endParaRPr sz="11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GW_InSitu_QuantityObservation &lt; &gt; SW_InSitu_QuantityObservation</a:t>
            </a: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      GW_InSitu_QualityObservation &lt; &gt; SW_InSitu_QualityObservation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190500" lvl="0" indent="-1841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GW_ExSitu_QualityObservation &lt;&gt;  SW_ExSitu_QualityObservation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6590525" y="1296500"/>
            <a:ext cx="545400" cy="786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6624325" y="2621888"/>
            <a:ext cx="545400" cy="786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/>
          <p:nvPr/>
        </p:nvSpPr>
        <p:spPr>
          <a:xfrm rot="2275">
            <a:off x="7245917" y="1449296"/>
            <a:ext cx="13602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 rot="1738">
            <a:off x="7310722" y="2763225"/>
            <a:ext cx="1779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 situ = Laboratory</a:t>
            </a:r>
            <a:endParaRPr/>
          </a:p>
        </p:txBody>
      </p:sp>
      <p:pic>
        <p:nvPicPr>
          <p:cNvPr id="11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886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3543300" y="4793559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3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 dirty="0" err="1">
                <a:solidFill>
                  <a:schemeClr val="dk1"/>
                </a:solidFill>
              </a:rPr>
              <a:t>GW</a:t>
            </a:r>
            <a:r>
              <a:rPr lang="en-GB" sz="1100" dirty="0" err="1">
                <a:solidFill>
                  <a:schemeClr val="dk1"/>
                </a:solidFill>
              </a:rPr>
              <a:t>_InSitu_</a:t>
            </a:r>
            <a:r>
              <a:rPr lang="en-GB" sz="1100" b="1" dirty="0" err="1">
                <a:solidFill>
                  <a:schemeClr val="dk1"/>
                </a:solidFill>
              </a:rPr>
              <a:t>Quantity</a:t>
            </a:r>
            <a:r>
              <a:rPr lang="en-GB" sz="1100" dirty="0" err="1">
                <a:solidFill>
                  <a:schemeClr val="dk1"/>
                </a:solidFill>
              </a:rPr>
              <a:t>Observation</a:t>
            </a:r>
            <a:r>
              <a:rPr lang="en-GB" sz="1100" dirty="0">
                <a:solidFill>
                  <a:schemeClr val="dk1"/>
                </a:solidFill>
              </a:rPr>
              <a:t> (water level)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61236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475" y="1088034"/>
            <a:ext cx="5431576" cy="411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/>
          <p:nvPr/>
        </p:nvSpPr>
        <p:spPr>
          <a:xfrm>
            <a:off x="5271025" y="4537134"/>
            <a:ext cx="1126500" cy="6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Well</a:t>
            </a:r>
            <a:endParaRPr sz="1100"/>
          </a:p>
        </p:txBody>
      </p:sp>
      <p:sp>
        <p:nvSpPr>
          <p:cNvPr id="213" name="Google Shape;213;p23"/>
          <p:cNvSpPr/>
          <p:nvPr/>
        </p:nvSpPr>
        <p:spPr>
          <a:xfrm>
            <a:off x="5474725" y="3063334"/>
            <a:ext cx="788100" cy="44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Sensor</a:t>
            </a:r>
            <a:endParaRPr sz="1100"/>
          </a:p>
        </p:txBody>
      </p:sp>
      <p:sp>
        <p:nvSpPr>
          <p:cNvPr id="214" name="Google Shape;214;p23"/>
          <p:cNvSpPr/>
          <p:nvPr/>
        </p:nvSpPr>
        <p:spPr>
          <a:xfrm>
            <a:off x="5363125" y="3736984"/>
            <a:ext cx="9705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Deployment</a:t>
            </a:r>
            <a:endParaRPr sz="1000"/>
          </a:p>
        </p:txBody>
      </p:sp>
      <p:sp>
        <p:nvSpPr>
          <p:cNvPr id="215" name="Google Shape;215;p23"/>
          <p:cNvSpPr/>
          <p:nvPr/>
        </p:nvSpPr>
        <p:spPr>
          <a:xfrm>
            <a:off x="5175325" y="2117784"/>
            <a:ext cx="1346100" cy="804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Hydro Geo Unit</a:t>
            </a:r>
            <a:endParaRPr sz="1100"/>
          </a:p>
        </p:txBody>
      </p:sp>
      <p:sp>
        <p:nvSpPr>
          <p:cNvPr id="216" name="Google Shape;216;p23"/>
          <p:cNvSpPr/>
          <p:nvPr/>
        </p:nvSpPr>
        <p:spPr>
          <a:xfrm>
            <a:off x="5367625" y="1142884"/>
            <a:ext cx="10023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217" name="Google Shape;217;p23"/>
          <p:cNvSpPr/>
          <p:nvPr/>
        </p:nvSpPr>
        <p:spPr>
          <a:xfrm>
            <a:off x="5395225" y="1630334"/>
            <a:ext cx="10023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218" name="Google Shape;218;p23"/>
          <p:cNvSpPr/>
          <p:nvPr/>
        </p:nvSpPr>
        <p:spPr>
          <a:xfrm>
            <a:off x="7354975" y="1771884"/>
            <a:ext cx="1437300" cy="11853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Observation &amp; Result</a:t>
            </a:r>
            <a:endParaRPr sz="1100"/>
          </a:p>
        </p:txBody>
      </p:sp>
      <p:sp>
        <p:nvSpPr>
          <p:cNvPr id="219" name="Google Shape;219;p23"/>
          <p:cNvSpPr/>
          <p:nvPr/>
        </p:nvSpPr>
        <p:spPr>
          <a:xfrm>
            <a:off x="6652550" y="3116534"/>
            <a:ext cx="1684500" cy="5973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 Sample</a:t>
            </a:r>
            <a:endParaRPr sz="1100"/>
          </a:p>
        </p:txBody>
      </p:sp>
      <p:sp>
        <p:nvSpPr>
          <p:cNvPr id="220" name="Google Shape;220;p23"/>
          <p:cNvSpPr/>
          <p:nvPr/>
        </p:nvSpPr>
        <p:spPr>
          <a:xfrm>
            <a:off x="3525300" y="1941084"/>
            <a:ext cx="9705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Well &amp; Sensor Observing Capability</a:t>
            </a:r>
            <a:endParaRPr sz="1000"/>
          </a:p>
        </p:txBody>
      </p:sp>
      <p:sp>
        <p:nvSpPr>
          <p:cNvPr id="221" name="Google Shape;221;p23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227" name="Google Shape;227;p24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24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Quantity</a:t>
            </a:r>
            <a:r>
              <a:rPr lang="en-GB" sz="1100">
                <a:solidFill>
                  <a:schemeClr val="dk1"/>
                </a:solidFill>
              </a:rPr>
              <a:t>Observation (water level)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475" y="1088035"/>
            <a:ext cx="5431576" cy="411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5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5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Quantity</a:t>
            </a:r>
            <a:r>
              <a:rPr lang="en-GB" sz="1100">
                <a:solidFill>
                  <a:schemeClr val="dk1"/>
                </a:solidFill>
              </a:rPr>
              <a:t>Observation (water level)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950" y="1082180"/>
            <a:ext cx="7670402" cy="4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>
            <a:off x="6546275" y="2571205"/>
            <a:ext cx="1232700" cy="10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Observation 1°/ &amp; Result</a:t>
            </a:r>
            <a:endParaRPr sz="1000"/>
          </a:p>
        </p:txBody>
      </p:sp>
      <p:sp>
        <p:nvSpPr>
          <p:cNvPr id="244" name="Google Shape;244;p25"/>
          <p:cNvSpPr/>
          <p:nvPr/>
        </p:nvSpPr>
        <p:spPr>
          <a:xfrm>
            <a:off x="7589150" y="4138805"/>
            <a:ext cx="1232700" cy="995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Observation 2°/ &amp; Result</a:t>
            </a:r>
            <a:endParaRPr sz="1000"/>
          </a:p>
        </p:txBody>
      </p:sp>
      <p:sp>
        <p:nvSpPr>
          <p:cNvPr id="245" name="Google Shape;245;p25"/>
          <p:cNvSpPr/>
          <p:nvPr/>
        </p:nvSpPr>
        <p:spPr>
          <a:xfrm>
            <a:off x="7879700" y="1857780"/>
            <a:ext cx="1292700" cy="5061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Observation Collection: TimeSeries</a:t>
            </a:r>
            <a:endParaRPr sz="1000"/>
          </a:p>
        </p:txBody>
      </p:sp>
      <p:sp>
        <p:nvSpPr>
          <p:cNvPr id="246" name="Google Shape;246;p25"/>
          <p:cNvSpPr/>
          <p:nvPr/>
        </p:nvSpPr>
        <p:spPr>
          <a:xfrm>
            <a:off x="6177850" y="1702380"/>
            <a:ext cx="1103700" cy="3924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TimeSeries Characteristics</a:t>
            </a:r>
            <a:endParaRPr sz="1000"/>
          </a:p>
        </p:txBody>
      </p:sp>
      <p:sp>
        <p:nvSpPr>
          <p:cNvPr id="247" name="Google Shape;247;p25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2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Quantity</a:t>
            </a:r>
            <a:r>
              <a:rPr lang="en-GB" sz="1100">
                <a:solidFill>
                  <a:schemeClr val="dk1"/>
                </a:solidFill>
              </a:rPr>
              <a:t>Observation (water level)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950" y="1075554"/>
            <a:ext cx="7670402" cy="40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" name="Rectangle à coins arrondis 1"/>
          <p:cNvSpPr/>
          <p:nvPr/>
        </p:nvSpPr>
        <p:spPr>
          <a:xfrm>
            <a:off x="7248525" y="4314824"/>
            <a:ext cx="1754798" cy="8250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Google Shape;4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623" y="584322"/>
            <a:ext cx="7227804" cy="396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(temperature)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475" y="1085716"/>
            <a:ext cx="5325351" cy="40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>
            <a:spLocks noGrp="1"/>
          </p:cNvSpPr>
          <p:nvPr>
            <p:ph type="sldNum" idx="12"/>
          </p:nvPr>
        </p:nvSpPr>
        <p:spPr>
          <a:xfrm>
            <a:off x="3543300" y="483994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8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(temperature)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607618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475" y="1085716"/>
            <a:ext cx="5325351" cy="408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5333125" y="4527729"/>
            <a:ext cx="1126500" cy="6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Well</a:t>
            </a:r>
            <a:endParaRPr sz="1100"/>
          </a:p>
        </p:txBody>
      </p:sp>
      <p:sp>
        <p:nvSpPr>
          <p:cNvPr id="281" name="Google Shape;281;p28"/>
          <p:cNvSpPr/>
          <p:nvPr/>
        </p:nvSpPr>
        <p:spPr>
          <a:xfrm>
            <a:off x="5474725" y="3109716"/>
            <a:ext cx="788100" cy="44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Sensor</a:t>
            </a:r>
            <a:endParaRPr sz="1100"/>
          </a:p>
        </p:txBody>
      </p:sp>
      <p:sp>
        <p:nvSpPr>
          <p:cNvPr id="282" name="Google Shape;282;p28"/>
          <p:cNvSpPr/>
          <p:nvPr/>
        </p:nvSpPr>
        <p:spPr>
          <a:xfrm>
            <a:off x="5363125" y="3783366"/>
            <a:ext cx="9705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Deployment</a:t>
            </a:r>
            <a:endParaRPr sz="1000"/>
          </a:p>
        </p:txBody>
      </p:sp>
      <p:sp>
        <p:nvSpPr>
          <p:cNvPr id="283" name="Google Shape;283;p28"/>
          <p:cNvSpPr/>
          <p:nvPr/>
        </p:nvSpPr>
        <p:spPr>
          <a:xfrm>
            <a:off x="5234959" y="2164166"/>
            <a:ext cx="1346100" cy="8040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Hydro Geo Unit</a:t>
            </a:r>
            <a:endParaRPr sz="1100"/>
          </a:p>
        </p:txBody>
      </p:sp>
      <p:sp>
        <p:nvSpPr>
          <p:cNvPr id="284" name="Google Shape;284;p28"/>
          <p:cNvSpPr/>
          <p:nvPr/>
        </p:nvSpPr>
        <p:spPr>
          <a:xfrm>
            <a:off x="5260525" y="1147029"/>
            <a:ext cx="10023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285" name="Google Shape;285;p28"/>
          <p:cNvSpPr/>
          <p:nvPr/>
        </p:nvSpPr>
        <p:spPr>
          <a:xfrm>
            <a:off x="5288125" y="1634479"/>
            <a:ext cx="10023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Observed</a:t>
            </a:r>
            <a:endParaRPr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Property</a:t>
            </a:r>
            <a:endParaRPr sz="1100" dirty="0"/>
          </a:p>
        </p:txBody>
      </p:sp>
      <p:sp>
        <p:nvSpPr>
          <p:cNvPr id="286" name="Google Shape;286;p28"/>
          <p:cNvSpPr/>
          <p:nvPr/>
        </p:nvSpPr>
        <p:spPr>
          <a:xfrm>
            <a:off x="7354975" y="1818266"/>
            <a:ext cx="1437300" cy="11853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Observation &amp; Result</a:t>
            </a:r>
            <a:endParaRPr sz="1100" dirty="0"/>
          </a:p>
        </p:txBody>
      </p:sp>
      <p:sp>
        <p:nvSpPr>
          <p:cNvPr id="287" name="Google Shape;287;p28"/>
          <p:cNvSpPr/>
          <p:nvPr/>
        </p:nvSpPr>
        <p:spPr>
          <a:xfrm>
            <a:off x="6652550" y="3149664"/>
            <a:ext cx="1684500" cy="5973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 Sample</a:t>
            </a:r>
            <a:endParaRPr sz="1100"/>
          </a:p>
        </p:txBody>
      </p:sp>
      <p:sp>
        <p:nvSpPr>
          <p:cNvPr id="288" name="Google Shape;288;p28"/>
          <p:cNvSpPr/>
          <p:nvPr/>
        </p:nvSpPr>
        <p:spPr>
          <a:xfrm>
            <a:off x="3525300" y="1987466"/>
            <a:ext cx="9705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Well &amp; Sensor Observing Capability</a:t>
            </a:r>
            <a:endParaRPr sz="1000"/>
          </a:p>
        </p:txBody>
      </p:sp>
      <p:sp>
        <p:nvSpPr>
          <p:cNvPr id="289" name="Google Shape;289;p28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295" name="Google Shape;295;p29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9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(temperature)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298" name="Google Shape;298;p29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150" y="1076875"/>
            <a:ext cx="7640852" cy="40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9"/>
          <p:cNvSpPr/>
          <p:nvPr/>
        </p:nvSpPr>
        <p:spPr>
          <a:xfrm>
            <a:off x="6688275" y="2524900"/>
            <a:ext cx="1353000" cy="1043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Observation 1°/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&amp; Result</a:t>
            </a:r>
            <a:endParaRPr sz="1000"/>
          </a:p>
        </p:txBody>
      </p:sp>
      <p:sp>
        <p:nvSpPr>
          <p:cNvPr id="301" name="Google Shape;301;p29"/>
          <p:cNvSpPr/>
          <p:nvPr/>
        </p:nvSpPr>
        <p:spPr>
          <a:xfrm>
            <a:off x="7560800" y="4148100"/>
            <a:ext cx="1232700" cy="995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Observation 2°/ &amp; Result</a:t>
            </a:r>
            <a:endParaRPr sz="1000"/>
          </a:p>
        </p:txBody>
      </p:sp>
      <p:sp>
        <p:nvSpPr>
          <p:cNvPr id="302" name="Google Shape;302;p29"/>
          <p:cNvSpPr/>
          <p:nvPr/>
        </p:nvSpPr>
        <p:spPr>
          <a:xfrm>
            <a:off x="7879700" y="1824650"/>
            <a:ext cx="1292700" cy="5061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Observation Collection: TimeSeries</a:t>
            </a:r>
            <a:endParaRPr sz="1000"/>
          </a:p>
        </p:txBody>
      </p:sp>
      <p:sp>
        <p:nvSpPr>
          <p:cNvPr id="303" name="Google Shape;303;p29"/>
          <p:cNvSpPr/>
          <p:nvPr/>
        </p:nvSpPr>
        <p:spPr>
          <a:xfrm>
            <a:off x="6177850" y="1669250"/>
            <a:ext cx="1103700" cy="3924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TimeSeries Characteristics</a:t>
            </a:r>
            <a:endParaRPr sz="1000"/>
          </a:p>
        </p:txBody>
      </p:sp>
      <p:sp>
        <p:nvSpPr>
          <p:cNvPr id="304" name="Google Shape;304;p29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310" name="Google Shape;310;p30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30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GW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(temperature)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3150" y="1076875"/>
            <a:ext cx="7640852" cy="40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0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321" name="Google Shape;321;p31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1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SW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Quantity</a:t>
            </a:r>
            <a:r>
              <a:rPr lang="en-GB" sz="1100">
                <a:solidFill>
                  <a:schemeClr val="dk1"/>
                </a:solidFill>
              </a:rPr>
              <a:t>Observation (river flow)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24" name="Google Shape;324;p31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75" y="1079275"/>
            <a:ext cx="6125924" cy="40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/>
          <p:nvPr/>
        </p:nvSpPr>
        <p:spPr>
          <a:xfrm>
            <a:off x="5023075" y="4458625"/>
            <a:ext cx="1498500" cy="6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 Quantity Station</a:t>
            </a:r>
            <a:endParaRPr sz="1100"/>
          </a:p>
        </p:txBody>
      </p:sp>
      <p:sp>
        <p:nvSpPr>
          <p:cNvPr id="327" name="Google Shape;327;p31"/>
          <p:cNvSpPr/>
          <p:nvPr/>
        </p:nvSpPr>
        <p:spPr>
          <a:xfrm>
            <a:off x="5333025" y="2923425"/>
            <a:ext cx="887400" cy="446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Sensor</a:t>
            </a:r>
            <a:endParaRPr sz="1100"/>
          </a:p>
        </p:txBody>
      </p:sp>
      <p:sp>
        <p:nvSpPr>
          <p:cNvPr id="328" name="Google Shape;328;p31"/>
          <p:cNvSpPr/>
          <p:nvPr/>
        </p:nvSpPr>
        <p:spPr>
          <a:xfrm>
            <a:off x="5239225" y="3615725"/>
            <a:ext cx="10590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Deployment</a:t>
            </a:r>
            <a:endParaRPr sz="1000"/>
          </a:p>
        </p:txBody>
      </p:sp>
      <p:sp>
        <p:nvSpPr>
          <p:cNvPr id="329" name="Google Shape;329;p31"/>
          <p:cNvSpPr/>
          <p:nvPr/>
        </p:nvSpPr>
        <p:spPr>
          <a:xfrm>
            <a:off x="5441050" y="2460350"/>
            <a:ext cx="963600" cy="392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Waterbody</a:t>
            </a:r>
            <a:endParaRPr sz="1100"/>
          </a:p>
        </p:txBody>
      </p:sp>
      <p:sp>
        <p:nvSpPr>
          <p:cNvPr id="330" name="Google Shape;330;p31"/>
          <p:cNvSpPr/>
          <p:nvPr/>
        </p:nvSpPr>
        <p:spPr>
          <a:xfrm>
            <a:off x="5058475" y="1159450"/>
            <a:ext cx="14373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331" name="Google Shape;331;p31"/>
          <p:cNvSpPr/>
          <p:nvPr/>
        </p:nvSpPr>
        <p:spPr>
          <a:xfrm>
            <a:off x="5218125" y="1753050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332" name="Google Shape;332;p31"/>
          <p:cNvSpPr/>
          <p:nvPr/>
        </p:nvSpPr>
        <p:spPr>
          <a:xfrm>
            <a:off x="7828600" y="1753050"/>
            <a:ext cx="1218600" cy="12864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Observation &amp; Result</a:t>
            </a:r>
            <a:endParaRPr sz="1100"/>
          </a:p>
        </p:txBody>
      </p:sp>
      <p:sp>
        <p:nvSpPr>
          <p:cNvPr id="333" name="Google Shape;333;p31"/>
          <p:cNvSpPr/>
          <p:nvPr/>
        </p:nvSpPr>
        <p:spPr>
          <a:xfrm>
            <a:off x="6495775" y="3225200"/>
            <a:ext cx="2374200" cy="7281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 Sample</a:t>
            </a:r>
            <a:endParaRPr sz="1100"/>
          </a:p>
        </p:txBody>
      </p:sp>
      <p:sp>
        <p:nvSpPr>
          <p:cNvPr id="334" name="Google Shape;334;p31"/>
          <p:cNvSpPr/>
          <p:nvPr/>
        </p:nvSpPr>
        <p:spPr>
          <a:xfrm>
            <a:off x="3445500" y="2186750"/>
            <a:ext cx="1126500" cy="6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Station &amp; Sensor Observing Capability</a:t>
            </a:r>
            <a:endParaRPr sz="1000"/>
          </a:p>
        </p:txBody>
      </p:sp>
      <p:sp>
        <p:nvSpPr>
          <p:cNvPr id="335" name="Google Shape;335;p31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341" name="Google Shape;341;p32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32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SW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Quantity</a:t>
            </a:r>
            <a:r>
              <a:rPr lang="en-GB" sz="1100">
                <a:solidFill>
                  <a:schemeClr val="dk1"/>
                </a:solidFill>
              </a:rPr>
              <a:t>Observation (river flow)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44" name="Google Shape;344;p32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8075" y="1079275"/>
            <a:ext cx="6125924" cy="40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352" name="Google Shape;352;p33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33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SW</a:t>
            </a:r>
            <a:r>
              <a:rPr lang="en-GB" sz="1100">
                <a:solidFill>
                  <a:schemeClr val="dk1"/>
                </a:solidFill>
              </a:rPr>
              <a:t>_InSitu_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(temperature, pH) =&gt; same pattern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55" name="Google Shape;355;p33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3"/>
          <p:cNvSpPr txBox="1"/>
          <p:nvPr/>
        </p:nvSpPr>
        <p:spPr>
          <a:xfrm rot="1459923">
            <a:off x="7942917" y="218422"/>
            <a:ext cx="1360115" cy="4002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situ sensor</a:t>
            </a:r>
            <a:endParaRPr/>
          </a:p>
        </p:txBody>
      </p:sp>
      <p:pic>
        <p:nvPicPr>
          <p:cNvPr id="357" name="Google Shape;35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619" y="1091525"/>
            <a:ext cx="8085380" cy="40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/>
          <p:nvPr/>
        </p:nvSpPr>
        <p:spPr>
          <a:xfrm>
            <a:off x="3543300" y="4477525"/>
            <a:ext cx="1498500" cy="6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 Quality Station</a:t>
            </a:r>
            <a:endParaRPr sz="1100"/>
          </a:p>
        </p:txBody>
      </p:sp>
      <p:sp>
        <p:nvSpPr>
          <p:cNvPr id="359" name="Google Shape;359;p33"/>
          <p:cNvSpPr/>
          <p:nvPr/>
        </p:nvSpPr>
        <p:spPr>
          <a:xfrm>
            <a:off x="3880650" y="2849602"/>
            <a:ext cx="8874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Sensor</a:t>
            </a:r>
            <a:endParaRPr sz="1100"/>
          </a:p>
        </p:txBody>
      </p:sp>
      <p:sp>
        <p:nvSpPr>
          <p:cNvPr id="360" name="Google Shape;360;p33"/>
          <p:cNvSpPr/>
          <p:nvPr/>
        </p:nvSpPr>
        <p:spPr>
          <a:xfrm>
            <a:off x="3851950" y="3691275"/>
            <a:ext cx="1059000" cy="597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Deployment</a:t>
            </a:r>
            <a:endParaRPr sz="1000"/>
          </a:p>
        </p:txBody>
      </p:sp>
      <p:sp>
        <p:nvSpPr>
          <p:cNvPr id="361" name="Google Shape;361;p33"/>
          <p:cNvSpPr/>
          <p:nvPr/>
        </p:nvSpPr>
        <p:spPr>
          <a:xfrm>
            <a:off x="3880650" y="2349588"/>
            <a:ext cx="963600" cy="392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Waterbody</a:t>
            </a:r>
            <a:endParaRPr sz="1100"/>
          </a:p>
        </p:txBody>
      </p:sp>
      <p:sp>
        <p:nvSpPr>
          <p:cNvPr id="362" name="Google Shape;362;p33"/>
          <p:cNvSpPr/>
          <p:nvPr/>
        </p:nvSpPr>
        <p:spPr>
          <a:xfrm>
            <a:off x="3662800" y="1171250"/>
            <a:ext cx="14373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363" name="Google Shape;363;p33"/>
          <p:cNvSpPr/>
          <p:nvPr/>
        </p:nvSpPr>
        <p:spPr>
          <a:xfrm>
            <a:off x="3822450" y="1764850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364" name="Google Shape;364;p33"/>
          <p:cNvSpPr/>
          <p:nvPr/>
        </p:nvSpPr>
        <p:spPr>
          <a:xfrm>
            <a:off x="6546275" y="2102600"/>
            <a:ext cx="2628300" cy="13113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Observation &amp; Result</a:t>
            </a:r>
            <a:endParaRPr sz="1100"/>
          </a:p>
        </p:txBody>
      </p:sp>
      <p:sp>
        <p:nvSpPr>
          <p:cNvPr id="365" name="Google Shape;365;p33"/>
          <p:cNvSpPr/>
          <p:nvPr/>
        </p:nvSpPr>
        <p:spPr>
          <a:xfrm>
            <a:off x="5383500" y="3463725"/>
            <a:ext cx="2374200" cy="7281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 Sample</a:t>
            </a:r>
            <a:endParaRPr sz="1100"/>
          </a:p>
        </p:txBody>
      </p:sp>
      <p:sp>
        <p:nvSpPr>
          <p:cNvPr id="366" name="Google Shape;366;p33"/>
          <p:cNvSpPr/>
          <p:nvPr/>
        </p:nvSpPr>
        <p:spPr>
          <a:xfrm>
            <a:off x="1239825" y="2148700"/>
            <a:ext cx="1126500" cy="66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Station &amp; Sensor Observing Capability</a:t>
            </a:r>
            <a:endParaRPr sz="10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34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SW</a:t>
            </a:r>
            <a:r>
              <a:rPr lang="en-GB" sz="1100">
                <a:solidFill>
                  <a:schemeClr val="dk1"/>
                </a:solidFill>
              </a:rPr>
              <a:t>_ExSitu_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(ex : Dissolved Oxygen, pH)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75" name="Google Shape;375;p34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4"/>
          <p:cNvSpPr txBox="1"/>
          <p:nvPr/>
        </p:nvSpPr>
        <p:spPr>
          <a:xfrm rot="1459702">
            <a:off x="7948682" y="191722"/>
            <a:ext cx="1230686" cy="4002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 situ = Lab</a:t>
            </a:r>
            <a:endParaRPr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75" y="1346100"/>
            <a:ext cx="8870325" cy="37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/>
          <p:nvPr/>
        </p:nvSpPr>
        <p:spPr>
          <a:xfrm>
            <a:off x="273675" y="3055925"/>
            <a:ext cx="769800" cy="55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 Quality Station</a:t>
            </a:r>
            <a:endParaRPr sz="1100"/>
          </a:p>
        </p:txBody>
      </p:sp>
      <p:sp>
        <p:nvSpPr>
          <p:cNvPr id="379" name="Google Shape;379;p34"/>
          <p:cNvSpPr/>
          <p:nvPr/>
        </p:nvSpPr>
        <p:spPr>
          <a:xfrm>
            <a:off x="1599375" y="3139613"/>
            <a:ext cx="963600" cy="392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Waterbody</a:t>
            </a:r>
            <a:endParaRPr sz="1100"/>
          </a:p>
        </p:txBody>
      </p:sp>
      <p:sp>
        <p:nvSpPr>
          <p:cNvPr id="380" name="Google Shape;380;p34"/>
          <p:cNvSpPr/>
          <p:nvPr/>
        </p:nvSpPr>
        <p:spPr>
          <a:xfrm>
            <a:off x="3825750" y="1781900"/>
            <a:ext cx="1154700" cy="5061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1C23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Sampling</a:t>
            </a:r>
            <a:endParaRPr sz="1100"/>
          </a:p>
        </p:txBody>
      </p:sp>
      <p:sp>
        <p:nvSpPr>
          <p:cNvPr id="381" name="Google Shape;381;p34"/>
          <p:cNvSpPr/>
          <p:nvPr/>
        </p:nvSpPr>
        <p:spPr>
          <a:xfrm>
            <a:off x="4056000" y="4633400"/>
            <a:ext cx="7698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Material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Sample</a:t>
            </a:r>
            <a:endParaRPr sz="1100"/>
          </a:p>
        </p:txBody>
      </p:sp>
      <p:sp>
        <p:nvSpPr>
          <p:cNvPr id="382" name="Google Shape;382;p34"/>
          <p:cNvSpPr/>
          <p:nvPr/>
        </p:nvSpPr>
        <p:spPr>
          <a:xfrm>
            <a:off x="3230700" y="3139625"/>
            <a:ext cx="6942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SpatialSample</a:t>
            </a:r>
            <a:endParaRPr sz="1100"/>
          </a:p>
        </p:txBody>
      </p:sp>
      <p:sp>
        <p:nvSpPr>
          <p:cNvPr id="383" name="Google Shape;383;p34"/>
          <p:cNvSpPr/>
          <p:nvPr/>
        </p:nvSpPr>
        <p:spPr>
          <a:xfrm>
            <a:off x="5526100" y="1781900"/>
            <a:ext cx="1218600" cy="1274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DO Observation &amp; Result</a:t>
            </a:r>
            <a:endParaRPr sz="1100"/>
          </a:p>
        </p:txBody>
      </p:sp>
      <p:sp>
        <p:nvSpPr>
          <p:cNvPr id="384" name="Google Shape;384;p34"/>
          <p:cNvSpPr/>
          <p:nvPr/>
        </p:nvSpPr>
        <p:spPr>
          <a:xfrm>
            <a:off x="5600700" y="3812675"/>
            <a:ext cx="1218600" cy="1231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pH Observation &amp; Result</a:t>
            </a:r>
            <a:endParaRPr sz="1100"/>
          </a:p>
        </p:txBody>
      </p:sp>
      <p:sp>
        <p:nvSpPr>
          <p:cNvPr id="385" name="Google Shape;385;p34"/>
          <p:cNvSpPr/>
          <p:nvPr/>
        </p:nvSpPr>
        <p:spPr>
          <a:xfrm>
            <a:off x="7548875" y="1449875"/>
            <a:ext cx="10428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386" name="Google Shape;386;p34"/>
          <p:cNvSpPr/>
          <p:nvPr/>
        </p:nvSpPr>
        <p:spPr>
          <a:xfrm>
            <a:off x="7548875" y="2065388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387" name="Google Shape;387;p34"/>
          <p:cNvSpPr/>
          <p:nvPr/>
        </p:nvSpPr>
        <p:spPr>
          <a:xfrm>
            <a:off x="7589150" y="3532025"/>
            <a:ext cx="10428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388" name="Google Shape;388;p34"/>
          <p:cNvSpPr/>
          <p:nvPr/>
        </p:nvSpPr>
        <p:spPr>
          <a:xfrm>
            <a:off x="7589150" y="4147538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394" name="Google Shape;394;p35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5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5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>
                <a:solidFill>
                  <a:schemeClr val="dk1"/>
                </a:solidFill>
              </a:rPr>
              <a:t>SW</a:t>
            </a:r>
            <a:r>
              <a:rPr lang="en-GB" sz="1100">
                <a:solidFill>
                  <a:schemeClr val="dk1"/>
                </a:solidFill>
              </a:rPr>
              <a:t>_ExSitu_</a:t>
            </a:r>
            <a:r>
              <a:rPr lang="en-GB" sz="1100" b="1">
                <a:solidFill>
                  <a:schemeClr val="dk1"/>
                </a:solidFill>
              </a:rPr>
              <a:t>Quality</a:t>
            </a:r>
            <a:r>
              <a:rPr lang="en-GB" sz="1100">
                <a:solidFill>
                  <a:schemeClr val="dk1"/>
                </a:solidFill>
              </a:rPr>
              <a:t>Observation (ex : Dissolved Oxygen, pH) 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97" name="Google Shape;397;p35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5"/>
          <p:cNvSpPr txBox="1"/>
          <p:nvPr/>
        </p:nvSpPr>
        <p:spPr>
          <a:xfrm rot="1459702">
            <a:off x="7948682" y="191722"/>
            <a:ext cx="1230686" cy="4002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 situ = Lab</a:t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273675" y="3055925"/>
            <a:ext cx="769800" cy="55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 Quality Station</a:t>
            </a:r>
            <a:endParaRPr sz="1100"/>
          </a:p>
        </p:txBody>
      </p:sp>
      <p:sp>
        <p:nvSpPr>
          <p:cNvPr id="400" name="Google Shape;400;p35"/>
          <p:cNvSpPr/>
          <p:nvPr/>
        </p:nvSpPr>
        <p:spPr>
          <a:xfrm>
            <a:off x="1599375" y="3139613"/>
            <a:ext cx="963600" cy="3924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Waterbody</a:t>
            </a:r>
            <a:endParaRPr sz="1100"/>
          </a:p>
        </p:txBody>
      </p:sp>
      <p:sp>
        <p:nvSpPr>
          <p:cNvPr id="401" name="Google Shape;401;p35"/>
          <p:cNvSpPr/>
          <p:nvPr/>
        </p:nvSpPr>
        <p:spPr>
          <a:xfrm>
            <a:off x="3825750" y="1781900"/>
            <a:ext cx="1154700" cy="5061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1C23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Sampling</a:t>
            </a:r>
            <a:endParaRPr sz="1100"/>
          </a:p>
        </p:txBody>
      </p:sp>
      <p:sp>
        <p:nvSpPr>
          <p:cNvPr id="402" name="Google Shape;402;p35"/>
          <p:cNvSpPr/>
          <p:nvPr/>
        </p:nvSpPr>
        <p:spPr>
          <a:xfrm>
            <a:off x="4056000" y="4633400"/>
            <a:ext cx="7698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Material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Sample</a:t>
            </a:r>
            <a:endParaRPr sz="1100"/>
          </a:p>
        </p:txBody>
      </p:sp>
      <p:sp>
        <p:nvSpPr>
          <p:cNvPr id="403" name="Google Shape;403;p35"/>
          <p:cNvSpPr/>
          <p:nvPr/>
        </p:nvSpPr>
        <p:spPr>
          <a:xfrm>
            <a:off x="3230700" y="3139625"/>
            <a:ext cx="6942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SpatialSample</a:t>
            </a:r>
            <a:endParaRPr sz="1100"/>
          </a:p>
        </p:txBody>
      </p:sp>
      <p:sp>
        <p:nvSpPr>
          <p:cNvPr id="404" name="Google Shape;404;p35"/>
          <p:cNvSpPr/>
          <p:nvPr/>
        </p:nvSpPr>
        <p:spPr>
          <a:xfrm>
            <a:off x="5526100" y="1781900"/>
            <a:ext cx="1218600" cy="1274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DO Observation &amp; Result</a:t>
            </a:r>
            <a:endParaRPr sz="1100"/>
          </a:p>
        </p:txBody>
      </p:sp>
      <p:sp>
        <p:nvSpPr>
          <p:cNvPr id="405" name="Google Shape;405;p35"/>
          <p:cNvSpPr/>
          <p:nvPr/>
        </p:nvSpPr>
        <p:spPr>
          <a:xfrm>
            <a:off x="5600700" y="3812675"/>
            <a:ext cx="1218600" cy="1231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pH Observation &amp; Result</a:t>
            </a:r>
            <a:endParaRPr sz="1100"/>
          </a:p>
        </p:txBody>
      </p:sp>
      <p:sp>
        <p:nvSpPr>
          <p:cNvPr id="406" name="Google Shape;406;p35"/>
          <p:cNvSpPr/>
          <p:nvPr/>
        </p:nvSpPr>
        <p:spPr>
          <a:xfrm>
            <a:off x="7548875" y="1449875"/>
            <a:ext cx="10428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407" name="Google Shape;407;p35"/>
          <p:cNvSpPr/>
          <p:nvPr/>
        </p:nvSpPr>
        <p:spPr>
          <a:xfrm>
            <a:off x="7548875" y="2065388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408" name="Google Shape;408;p35"/>
          <p:cNvSpPr/>
          <p:nvPr/>
        </p:nvSpPr>
        <p:spPr>
          <a:xfrm>
            <a:off x="7589150" y="4147538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409" name="Google Shape;409;p35"/>
          <p:cNvSpPr/>
          <p:nvPr/>
        </p:nvSpPr>
        <p:spPr>
          <a:xfrm>
            <a:off x="7589150" y="3532025"/>
            <a:ext cx="10428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75" y="1346100"/>
            <a:ext cx="8870325" cy="37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3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6"/>
          <p:cNvSpPr/>
          <p:nvPr/>
        </p:nvSpPr>
        <p:spPr>
          <a:xfrm>
            <a:off x="1927860" y="705007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 dirty="0" err="1">
                <a:solidFill>
                  <a:schemeClr val="dk1"/>
                </a:solidFill>
              </a:rPr>
              <a:t>GW</a:t>
            </a:r>
            <a:r>
              <a:rPr lang="en-GB" sz="1100" dirty="0" err="1">
                <a:solidFill>
                  <a:schemeClr val="dk1"/>
                </a:solidFill>
              </a:rPr>
              <a:t>_ExSitu_</a:t>
            </a:r>
            <a:r>
              <a:rPr lang="en-GB" sz="1100" b="1" dirty="0" err="1">
                <a:solidFill>
                  <a:schemeClr val="dk1"/>
                </a:solidFill>
              </a:rPr>
              <a:t>Quality</a:t>
            </a:r>
            <a:r>
              <a:rPr lang="en-GB" sz="1100" dirty="0" err="1">
                <a:solidFill>
                  <a:schemeClr val="dk1"/>
                </a:solidFill>
              </a:rPr>
              <a:t>Observation</a:t>
            </a:r>
            <a:r>
              <a:rPr lang="en-GB" sz="1100" dirty="0">
                <a:solidFill>
                  <a:schemeClr val="dk1"/>
                </a:solidFill>
              </a:rPr>
              <a:t> (ex : Nitrate, Arsenic)  =&gt; same pattern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419" name="Google Shape;419;p36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650" y="989350"/>
            <a:ext cx="6664351" cy="415415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 txBox="1"/>
          <p:nvPr/>
        </p:nvSpPr>
        <p:spPr>
          <a:xfrm rot="1459702">
            <a:off x="7948682" y="191722"/>
            <a:ext cx="1230686" cy="4002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 situ = Lab</a:t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2479650" y="2095220"/>
            <a:ext cx="664200" cy="39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Well</a:t>
            </a:r>
            <a:endParaRPr sz="1100"/>
          </a:p>
        </p:txBody>
      </p:sp>
      <p:sp>
        <p:nvSpPr>
          <p:cNvPr id="423" name="Google Shape;423;p36"/>
          <p:cNvSpPr/>
          <p:nvPr/>
        </p:nvSpPr>
        <p:spPr>
          <a:xfrm>
            <a:off x="3237725" y="2263950"/>
            <a:ext cx="1565700" cy="2739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Hydrogeo Unit</a:t>
            </a:r>
            <a:endParaRPr sz="1100"/>
          </a:p>
        </p:txBody>
      </p:sp>
      <p:sp>
        <p:nvSpPr>
          <p:cNvPr id="424" name="Google Shape;424;p36"/>
          <p:cNvSpPr/>
          <p:nvPr/>
        </p:nvSpPr>
        <p:spPr>
          <a:xfrm>
            <a:off x="5519000" y="3011000"/>
            <a:ext cx="7653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Material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Sample</a:t>
            </a:r>
            <a:endParaRPr sz="1100"/>
          </a:p>
        </p:txBody>
      </p:sp>
      <p:sp>
        <p:nvSpPr>
          <p:cNvPr id="425" name="Google Shape;425;p36"/>
          <p:cNvSpPr/>
          <p:nvPr/>
        </p:nvSpPr>
        <p:spPr>
          <a:xfrm>
            <a:off x="5455225" y="1370975"/>
            <a:ext cx="864300" cy="39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1C23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Sampling</a:t>
            </a:r>
            <a:endParaRPr sz="1100"/>
          </a:p>
        </p:txBody>
      </p:sp>
      <p:sp>
        <p:nvSpPr>
          <p:cNvPr id="426" name="Google Shape;426;p36"/>
          <p:cNvSpPr/>
          <p:nvPr/>
        </p:nvSpPr>
        <p:spPr>
          <a:xfrm>
            <a:off x="4736400" y="3769250"/>
            <a:ext cx="864300" cy="3924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rgbClr val="F1C23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</a:t>
            </a:r>
            <a:r>
              <a:rPr lang="en-GB" sz="1100" i="1"/>
              <a:t>sub</a:t>
            </a:r>
            <a:r>
              <a:rPr lang="en-GB" sz="1100"/>
              <a:t>)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Sampling</a:t>
            </a:r>
            <a:endParaRPr sz="1100"/>
          </a:p>
        </p:txBody>
      </p:sp>
      <p:sp>
        <p:nvSpPr>
          <p:cNvPr id="427" name="Google Shape;427;p36"/>
          <p:cNvSpPr/>
          <p:nvPr/>
        </p:nvSpPr>
        <p:spPr>
          <a:xfrm>
            <a:off x="5519000" y="4459900"/>
            <a:ext cx="7368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Material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(</a:t>
            </a:r>
            <a:r>
              <a:rPr lang="en-GB" sz="1100" i="1"/>
              <a:t>sub</a:t>
            </a:r>
            <a:r>
              <a:rPr lang="en-GB" sz="1100"/>
              <a:t>) Sample</a:t>
            </a:r>
            <a:endParaRPr sz="1100"/>
          </a:p>
        </p:txBody>
      </p:sp>
      <p:sp>
        <p:nvSpPr>
          <p:cNvPr id="428" name="Google Shape;428;p36"/>
          <p:cNvSpPr/>
          <p:nvPr/>
        </p:nvSpPr>
        <p:spPr>
          <a:xfrm>
            <a:off x="6539200" y="1455975"/>
            <a:ext cx="1218600" cy="893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Nitrate Observation &amp; Result</a:t>
            </a:r>
            <a:endParaRPr sz="1100"/>
          </a:p>
        </p:txBody>
      </p:sp>
      <p:sp>
        <p:nvSpPr>
          <p:cNvPr id="429" name="Google Shape;429;p36"/>
          <p:cNvSpPr/>
          <p:nvPr/>
        </p:nvSpPr>
        <p:spPr>
          <a:xfrm>
            <a:off x="6599500" y="2939150"/>
            <a:ext cx="1218600" cy="8301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Arsenic Observation &amp; Result</a:t>
            </a:r>
            <a:endParaRPr sz="1100"/>
          </a:p>
        </p:txBody>
      </p:sp>
      <p:sp>
        <p:nvSpPr>
          <p:cNvPr id="430" name="Google Shape;430;p36"/>
          <p:cNvSpPr/>
          <p:nvPr/>
        </p:nvSpPr>
        <p:spPr>
          <a:xfrm>
            <a:off x="7818100" y="1279850"/>
            <a:ext cx="10428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Observing Procedure</a:t>
            </a:r>
            <a:endParaRPr sz="1100" dirty="0"/>
          </a:p>
        </p:txBody>
      </p:sp>
      <p:sp>
        <p:nvSpPr>
          <p:cNvPr id="431" name="Google Shape;431;p36"/>
          <p:cNvSpPr/>
          <p:nvPr/>
        </p:nvSpPr>
        <p:spPr>
          <a:xfrm>
            <a:off x="7818100" y="2399125"/>
            <a:ext cx="1042800" cy="3459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Observing Procedure</a:t>
            </a:r>
            <a:endParaRPr sz="1100"/>
          </a:p>
        </p:txBody>
      </p:sp>
      <p:sp>
        <p:nvSpPr>
          <p:cNvPr id="432" name="Google Shape;432;p36"/>
          <p:cNvSpPr/>
          <p:nvPr/>
        </p:nvSpPr>
        <p:spPr>
          <a:xfrm>
            <a:off x="7846575" y="1789088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433" name="Google Shape;433;p36"/>
          <p:cNvSpPr/>
          <p:nvPr/>
        </p:nvSpPr>
        <p:spPr>
          <a:xfrm>
            <a:off x="7885625" y="2908338"/>
            <a:ext cx="1080000" cy="4467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Observed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Property</a:t>
            </a:r>
            <a:endParaRPr sz="1100"/>
          </a:p>
        </p:txBody>
      </p:sp>
      <p:sp>
        <p:nvSpPr>
          <p:cNvPr id="434" name="Google Shape;434;p36"/>
          <p:cNvSpPr/>
          <p:nvPr/>
        </p:nvSpPr>
        <p:spPr>
          <a:xfrm>
            <a:off x="5037300" y="2214838"/>
            <a:ext cx="694200" cy="34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SpatialSample</a:t>
            </a:r>
            <a:endParaRPr sz="11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9" name="Rectangle à coins arrondis 8"/>
          <p:cNvSpPr/>
          <p:nvPr/>
        </p:nvSpPr>
        <p:spPr>
          <a:xfrm>
            <a:off x="7248525" y="4314824"/>
            <a:ext cx="1754798" cy="8250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895" y="691673"/>
            <a:ext cx="6461707" cy="358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sp>
        <p:nvSpPr>
          <p:cNvPr id="440" name="Google Shape;440;p37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Conceptual Modelling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3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7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9650" y="989350"/>
            <a:ext cx="6664351" cy="4154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7"/>
          <p:cNvSpPr txBox="1"/>
          <p:nvPr/>
        </p:nvSpPr>
        <p:spPr>
          <a:xfrm rot="1459702">
            <a:off x="7948682" y="191722"/>
            <a:ext cx="1230686" cy="40025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 situ = Lab</a:t>
            </a:r>
            <a:endParaRPr/>
          </a:p>
        </p:txBody>
      </p:sp>
      <p:sp>
        <p:nvSpPr>
          <p:cNvPr id="9" name="Google Shape;418;p36"/>
          <p:cNvSpPr/>
          <p:nvPr/>
        </p:nvSpPr>
        <p:spPr>
          <a:xfrm>
            <a:off x="1927860" y="705007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b="1" dirty="0" err="1">
                <a:solidFill>
                  <a:schemeClr val="dk1"/>
                </a:solidFill>
              </a:rPr>
              <a:t>GW</a:t>
            </a:r>
            <a:r>
              <a:rPr lang="en-GB" sz="1100" dirty="0" err="1">
                <a:solidFill>
                  <a:schemeClr val="dk1"/>
                </a:solidFill>
              </a:rPr>
              <a:t>_ExSitu_</a:t>
            </a:r>
            <a:r>
              <a:rPr lang="en-GB" sz="1100" b="1" dirty="0" err="1">
                <a:solidFill>
                  <a:schemeClr val="dk1"/>
                </a:solidFill>
              </a:rPr>
              <a:t>Quality</a:t>
            </a:r>
            <a:r>
              <a:rPr lang="en-GB" sz="1100" dirty="0" err="1">
                <a:solidFill>
                  <a:schemeClr val="dk1"/>
                </a:solidFill>
              </a:rPr>
              <a:t>Observation</a:t>
            </a:r>
            <a:r>
              <a:rPr lang="en-GB" sz="1100" dirty="0">
                <a:solidFill>
                  <a:schemeClr val="dk1"/>
                </a:solidFill>
              </a:rPr>
              <a:t> (ex : Nitrate, Arsenic)  =&gt; same pattern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998117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2000" b="1" dirty="0" smtClean="0">
                <a:solidFill>
                  <a:schemeClr val="lt1"/>
                </a:solidFill>
              </a:rPr>
              <a:t>FAIR </a:t>
            </a:r>
            <a:r>
              <a:rPr lang="en-US" sz="2000" b="1" dirty="0">
                <a:solidFill>
                  <a:schemeClr val="lt1"/>
                </a:solidFill>
              </a:rPr>
              <a:t>water quality data exchange thanks to international OGC water </a:t>
            </a:r>
            <a:r>
              <a:rPr lang="en-US" sz="2000" b="1" dirty="0" smtClean="0">
                <a:solidFill>
                  <a:schemeClr val="lt1"/>
                </a:solidFill>
              </a:rPr>
              <a:t>standards</a:t>
            </a:r>
          </a:p>
        </p:txBody>
      </p:sp>
      <p:pic>
        <p:nvPicPr>
          <p:cNvPr id="4" name="Google Shape;116;p15"/>
          <p:cNvPicPr preferRelativeResize="0"/>
          <p:nvPr/>
        </p:nvPicPr>
        <p:blipFill rotWithShape="1">
          <a:blip r:embed="rId4">
            <a:alphaModFix/>
          </a:blip>
          <a:srcRect t="8274"/>
          <a:stretch/>
        </p:blipFill>
        <p:spPr>
          <a:xfrm>
            <a:off x="2473037" y="2654313"/>
            <a:ext cx="4745182" cy="23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lèche droite 6"/>
          <p:cNvSpPr/>
          <p:nvPr/>
        </p:nvSpPr>
        <p:spPr>
          <a:xfrm>
            <a:off x="1586346" y="3920902"/>
            <a:ext cx="935182" cy="4779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1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/>
        </p:nvSpPr>
        <p:spPr>
          <a:xfrm>
            <a:off x="5943600" y="4384963"/>
            <a:ext cx="3054025" cy="62291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161" name="Google Shape;161;p19"/>
          <p:cNvSpPr txBox="1"/>
          <p:nvPr/>
        </p:nvSpPr>
        <p:spPr>
          <a:xfrm>
            <a:off x="1864856" y="221673"/>
            <a:ext cx="7279143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buClr>
                <a:schemeClr val="dk1"/>
              </a:buClr>
            </a:pPr>
            <a:r>
              <a:rPr lang="en-US" sz="2100" b="1" dirty="0" smtClean="0">
                <a:solidFill>
                  <a:schemeClr val="dk1"/>
                </a:solidFill>
              </a:rPr>
              <a:t>Which interoperable / FAIR API ?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spcBef>
                <a:spcPts val="500"/>
              </a:spcBef>
              <a:buClr>
                <a:srgbClr val="E87B1C"/>
              </a:buClr>
              <a:buSzPts val="1400"/>
            </a:pPr>
            <a:r>
              <a:rPr lang="en-US" sz="1100" u="sng" dirty="0" smtClean="0">
                <a:solidFill>
                  <a:schemeClr val="dk1"/>
                </a:solidFill>
              </a:rPr>
              <a:t>Available options</a:t>
            </a:r>
          </a:p>
          <a:p>
            <a:pPr marL="228600" lvl="0" indent="-228600">
              <a:spcBef>
                <a:spcPts val="500"/>
              </a:spcBef>
              <a:buClr>
                <a:srgbClr val="E87B1C"/>
              </a:buClr>
              <a:buSzPts val="1400"/>
              <a:buFont typeface="+mj-lt"/>
              <a:buAutoNum type="arabicPeriod"/>
            </a:pPr>
            <a:r>
              <a:rPr lang="en-US" sz="1100" dirty="0" smtClean="0">
                <a:solidFill>
                  <a:schemeClr val="dk1"/>
                </a:solidFill>
              </a:rPr>
              <a:t>OGC WFS/API Features :</a:t>
            </a:r>
          </a:p>
          <a:p>
            <a:pPr marL="171450" lvl="1" indent="-171450">
              <a:spcBef>
                <a:spcPts val="500"/>
              </a:spcBef>
              <a:buClr>
                <a:srgbClr val="E87B1C"/>
              </a:buClr>
              <a:buSzPts val="1400"/>
              <a:buFontTx/>
              <a:buChar char="-"/>
            </a:pPr>
            <a:r>
              <a:rPr lang="en-US" sz="1100" dirty="0" smtClean="0">
                <a:solidFill>
                  <a:schemeClr val="dk1"/>
                </a:solidFill>
              </a:rPr>
              <a:t>All </a:t>
            </a:r>
            <a:r>
              <a:rPr lang="en-US" sz="1100" dirty="0">
                <a:solidFill>
                  <a:schemeClr val="dk1"/>
                </a:solidFill>
              </a:rPr>
              <a:t>the identified concepts are Features =&gt; could </a:t>
            </a:r>
            <a:r>
              <a:rPr lang="en-US" sz="1100" dirty="0" smtClean="0">
                <a:solidFill>
                  <a:schemeClr val="dk1"/>
                </a:solidFill>
              </a:rPr>
              <a:t>work</a:t>
            </a:r>
          </a:p>
          <a:p>
            <a:pPr marL="171450" lvl="1" indent="-171450">
              <a:spcBef>
                <a:spcPts val="500"/>
              </a:spcBef>
              <a:buClr>
                <a:srgbClr val="E87B1C"/>
              </a:buClr>
              <a:buSzPts val="1400"/>
              <a:buFontTx/>
              <a:buChar char="-"/>
            </a:pPr>
            <a:r>
              <a:rPr lang="en-US" sz="1100" dirty="0" smtClean="0">
                <a:solidFill>
                  <a:schemeClr val="dk1"/>
                </a:solidFill>
              </a:rPr>
              <a:t>Not tied to a specific semantic/model and quite limited </a:t>
            </a:r>
            <a:r>
              <a:rPr lang="en-US" sz="1100" dirty="0">
                <a:solidFill>
                  <a:schemeClr val="dk1"/>
                </a:solidFill>
              </a:rPr>
              <a:t>query mechanism </a:t>
            </a:r>
            <a:r>
              <a:rPr lang="en-US" sz="1100" dirty="0" smtClean="0">
                <a:solidFill>
                  <a:schemeClr val="dk1"/>
                </a:solidFill>
              </a:rPr>
              <a:t>on Observation topics</a:t>
            </a:r>
          </a:p>
          <a:p>
            <a:pPr marL="171450" lvl="1" indent="-171450">
              <a:spcBef>
                <a:spcPts val="500"/>
              </a:spcBef>
              <a:buClr>
                <a:srgbClr val="E87B1C"/>
              </a:buClr>
              <a:buSzPts val="1400"/>
              <a:buFontTx/>
              <a:buChar char="-"/>
            </a:pPr>
            <a:endParaRPr lang="en-US" sz="1100" dirty="0" smtClean="0">
              <a:solidFill>
                <a:schemeClr val="dk1"/>
              </a:solidFill>
            </a:endParaRPr>
          </a:p>
          <a:p>
            <a:pPr marL="228600" lvl="0" indent="-228600">
              <a:spcBef>
                <a:spcPts val="500"/>
              </a:spcBef>
              <a:buClr>
                <a:srgbClr val="E87B1C"/>
              </a:buClr>
              <a:buSzPts val="1400"/>
              <a:buFont typeface="+mj-lt"/>
              <a:buAutoNum type="arabicPeriod"/>
            </a:pPr>
            <a:r>
              <a:rPr lang="en-US" sz="1100" dirty="0" smtClean="0">
                <a:solidFill>
                  <a:schemeClr val="dk1"/>
                </a:solidFill>
              </a:rPr>
              <a:t>OGC </a:t>
            </a:r>
            <a:r>
              <a:rPr lang="en-US" sz="1100" dirty="0" err="1" smtClean="0">
                <a:solidFill>
                  <a:schemeClr val="dk1"/>
                </a:solidFill>
              </a:rPr>
              <a:t>SensorThings</a:t>
            </a:r>
            <a:r>
              <a:rPr lang="en-US" sz="1100" dirty="0" smtClean="0">
                <a:solidFill>
                  <a:schemeClr val="dk1"/>
                </a:solidFill>
              </a:rPr>
              <a:t> API </a:t>
            </a:r>
          </a:p>
          <a:p>
            <a:pPr marL="171450" lvl="2" indent="-171450">
              <a:spcBef>
                <a:spcPts val="500"/>
              </a:spcBef>
              <a:buClr>
                <a:srgbClr val="E87B1C"/>
              </a:buClr>
              <a:buSzPts val="1400"/>
              <a:buFontTx/>
              <a:buChar char="-"/>
            </a:pPr>
            <a:r>
              <a:rPr lang="en-US" sz="1100" dirty="0" smtClean="0">
                <a:solidFill>
                  <a:schemeClr val="dk1"/>
                </a:solidFill>
              </a:rPr>
              <a:t>Semantics : Already Observations &amp; Measurements compliant </a:t>
            </a:r>
          </a:p>
          <a:p>
            <a:pPr marL="171450" lvl="2" indent="-171450">
              <a:spcBef>
                <a:spcPts val="500"/>
              </a:spcBef>
              <a:buClr>
                <a:srgbClr val="E87B1C"/>
              </a:buClr>
              <a:buSzPts val="1400"/>
              <a:buFontTx/>
              <a:buChar char="-"/>
            </a:pPr>
            <a:r>
              <a:rPr lang="en-US" sz="1100" dirty="0" smtClean="0">
                <a:solidFill>
                  <a:schemeClr val="dk1"/>
                </a:solidFill>
              </a:rPr>
              <a:t>Powerful query mechanism based on OASIS </a:t>
            </a:r>
            <a:r>
              <a:rPr lang="en-US" sz="1100" dirty="0" err="1" smtClean="0">
                <a:solidFill>
                  <a:schemeClr val="dk1"/>
                </a:solidFill>
              </a:rPr>
              <a:t>oData</a:t>
            </a:r>
            <a:endParaRPr lang="en-US" sz="1100" dirty="0" smtClean="0">
              <a:solidFill>
                <a:schemeClr val="dk1"/>
              </a:solidFill>
            </a:endParaRPr>
          </a:p>
          <a:p>
            <a:pPr lvl="2">
              <a:spcBef>
                <a:spcPts val="500"/>
              </a:spcBef>
              <a:buClr>
                <a:srgbClr val="E87B1C"/>
              </a:buClr>
              <a:buSzPts val="1400"/>
            </a:pPr>
            <a:endParaRPr lang="en-US" sz="1100" dirty="0" smtClean="0">
              <a:solidFill>
                <a:schemeClr val="dk1"/>
              </a:solidFill>
            </a:endParaRPr>
          </a:p>
          <a:p>
            <a:pPr lvl="2">
              <a:spcBef>
                <a:spcPts val="500"/>
              </a:spcBef>
              <a:buClr>
                <a:srgbClr val="E87B1C"/>
              </a:buClr>
              <a:buSzPts val="1400"/>
            </a:pPr>
            <a:endParaRPr lang="en-US" sz="1100" dirty="0">
              <a:solidFill>
                <a:schemeClr val="dk1"/>
              </a:solidFill>
            </a:endParaRPr>
          </a:p>
          <a:p>
            <a:pPr lvl="0">
              <a:spcBef>
                <a:spcPts val="500"/>
              </a:spcBef>
              <a:buClr>
                <a:srgbClr val="E87B1C"/>
              </a:buClr>
              <a:buSzPts val="1400"/>
            </a:pPr>
            <a:r>
              <a:rPr lang="en-US" sz="1100" u="sng" dirty="0" smtClean="0">
                <a:solidFill>
                  <a:schemeClr val="dk1"/>
                </a:solidFill>
              </a:rPr>
              <a:t>Decision</a:t>
            </a:r>
          </a:p>
          <a:p>
            <a:pPr marL="228600" lvl="0" indent="-228600">
              <a:spcBef>
                <a:spcPts val="500"/>
              </a:spcBef>
              <a:buClr>
                <a:srgbClr val="E87B1C"/>
              </a:buClr>
              <a:buSzPts val="1400"/>
              <a:buFont typeface="+mj-lt"/>
              <a:buAutoNum type="arabicPeriod"/>
            </a:pPr>
            <a:r>
              <a:rPr lang="en-US" sz="1100" dirty="0" smtClean="0">
                <a:solidFill>
                  <a:schemeClr val="dk1"/>
                </a:solidFill>
              </a:rPr>
              <a:t>Use OGC </a:t>
            </a:r>
            <a:r>
              <a:rPr lang="en-US" sz="1100" dirty="0" err="1" smtClean="0">
                <a:solidFill>
                  <a:schemeClr val="dk1"/>
                </a:solidFill>
              </a:rPr>
              <a:t>SensorThings</a:t>
            </a:r>
            <a:r>
              <a:rPr lang="en-US" sz="1100" dirty="0" smtClean="0">
                <a:solidFill>
                  <a:schemeClr val="dk1"/>
                </a:solidFill>
              </a:rPr>
              <a:t> API for Observation, Samples sharing and also a bit of River, Aquifer, Well information =&gt; core of the implementation, work presented here</a:t>
            </a:r>
          </a:p>
          <a:p>
            <a:pPr marL="228600" lvl="0" indent="-228600">
              <a:spcBef>
                <a:spcPts val="500"/>
              </a:spcBef>
              <a:buClr>
                <a:srgbClr val="E87B1C"/>
              </a:buClr>
              <a:buSzPts val="1400"/>
              <a:buFont typeface="+mj-lt"/>
              <a:buAutoNum type="arabicPeriod"/>
            </a:pPr>
            <a:endParaRPr lang="en-US" sz="1100" dirty="0" smtClean="0">
              <a:solidFill>
                <a:schemeClr val="dk1"/>
              </a:solidFill>
            </a:endParaRPr>
          </a:p>
          <a:p>
            <a:pPr marL="228600" indent="-228600">
              <a:spcBef>
                <a:spcPts val="500"/>
              </a:spcBef>
              <a:buClr>
                <a:srgbClr val="E87B1C"/>
              </a:buClr>
              <a:buSzPts val="1400"/>
              <a:buFont typeface="+mj-lt"/>
              <a:buAutoNum type="arabicPeriod"/>
            </a:pPr>
            <a:r>
              <a:rPr lang="en-US" sz="1100" dirty="0">
                <a:solidFill>
                  <a:schemeClr val="dk1"/>
                </a:solidFill>
              </a:rPr>
              <a:t>Use OGC WFS / API – Features for pure geospatial </a:t>
            </a:r>
            <a:r>
              <a:rPr lang="en-US" sz="1100" dirty="0" smtClean="0">
                <a:solidFill>
                  <a:schemeClr val="dk1"/>
                </a:solidFill>
              </a:rPr>
              <a:t>features description / Use </a:t>
            </a:r>
            <a:r>
              <a:rPr lang="en-US" sz="1100" dirty="0">
                <a:solidFill>
                  <a:schemeClr val="dk1"/>
                </a:solidFill>
              </a:rPr>
              <a:t>Cases : River, Aquifer, Well etc…</a:t>
            </a:r>
          </a:p>
          <a:p>
            <a:pPr marL="228600" lvl="0" indent="-228600">
              <a:spcBef>
                <a:spcPts val="500"/>
              </a:spcBef>
              <a:buClr>
                <a:srgbClr val="E87B1C"/>
              </a:buClr>
              <a:buSzPts val="1400"/>
              <a:buFont typeface="+mj-lt"/>
              <a:buAutoNum type="arabicPeriod"/>
            </a:pPr>
            <a:endParaRPr lang="en-US" sz="1100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sz="1100" dirty="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u="sng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32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7F7F7F"/>
                </a:solidFill>
              </a:rPr>
              <a:t>43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74" name="Google Shape;74;p17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</a:t>
            </a:r>
            <a:r>
              <a:rPr lang="en-GB" sz="2100" b="1" dirty="0" err="1">
                <a:solidFill>
                  <a:schemeClr val="dk1"/>
                </a:solidFill>
              </a:rPr>
              <a:t>SensorThings</a:t>
            </a:r>
            <a:r>
              <a:rPr lang="en-GB" sz="2100" b="1" dirty="0">
                <a:solidFill>
                  <a:schemeClr val="dk1"/>
                </a:solidFill>
              </a:rPr>
              <a:t> API?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 smtClean="0">
                <a:solidFill>
                  <a:schemeClr val="dk1"/>
                </a:solidFill>
              </a:rPr>
              <a:t>An OGC </a:t>
            </a:r>
            <a:r>
              <a:rPr lang="en-GB" sz="1100" dirty="0">
                <a:solidFill>
                  <a:schemeClr val="dk1"/>
                </a:solidFill>
              </a:rPr>
              <a:t>standard for exchanging sensor data and metadata</a:t>
            </a:r>
            <a:endParaRPr sz="1100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sz="1100" dirty="0">
                <a:solidFill>
                  <a:schemeClr val="dk1"/>
                </a:solidFill>
              </a:rPr>
              <a:t>Historic data &amp; current data</a:t>
            </a:r>
            <a:endParaRPr sz="1100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sz="1100" dirty="0">
                <a:solidFill>
                  <a:schemeClr val="dk1"/>
                </a:solidFill>
              </a:rPr>
              <a:t>JSON Encoded</a:t>
            </a:r>
            <a:endParaRPr sz="1100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sz="1100" dirty="0">
                <a:solidFill>
                  <a:schemeClr val="dk1"/>
                </a:solidFill>
              </a:rPr>
              <a:t>RESTful</a:t>
            </a:r>
            <a:endParaRPr sz="1100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sz="1100" dirty="0">
                <a:solidFill>
                  <a:schemeClr val="dk1"/>
                </a:solidFill>
              </a:rPr>
              <a:t>Adapting OASIS OData URL patterns and query options</a:t>
            </a:r>
            <a:endParaRPr sz="1100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sz="1100" dirty="0">
                <a:solidFill>
                  <a:schemeClr val="dk1"/>
                </a:solidFill>
              </a:rPr>
              <a:t>Supporting ISO MQTT messaging</a:t>
            </a:r>
            <a:endParaRPr sz="1100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19050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-GB" sz="1100" dirty="0">
                <a:solidFill>
                  <a:schemeClr val="dk1"/>
                </a:solidFill>
              </a:rPr>
              <a:t>Easy to use &amp; understandable</a:t>
            </a:r>
            <a:endParaRPr sz="1100" dirty="0">
              <a:solidFill>
                <a:schemeClr val="dk1"/>
              </a:solidFill>
            </a:endParaRPr>
          </a:p>
          <a:p>
            <a:pPr marL="38100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sz="1100" dirty="0">
                <a:solidFill>
                  <a:schemeClr val="dk1"/>
                </a:solidFill>
              </a:rPr>
              <a:t>Discoverable with only a web browser</a:t>
            </a: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7468760" y="4257262"/>
            <a:ext cx="1480328" cy="8825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864857" y="625226"/>
            <a:ext cx="6959471" cy="8393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Layman’s</a:t>
            </a:r>
            <a:r>
              <a:rPr lang="fr-F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terms</a:t>
            </a:r>
            <a:endParaRPr lang="fr-FR" sz="1050" dirty="0"/>
          </a:p>
          <a:p>
            <a:pPr marL="257175" indent="-2571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fr-FR" sz="1050" dirty="0"/>
          </a:p>
          <a:p>
            <a:pPr marL="257175" indent="-2571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fr-FR" sz="105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94931" y="3278358"/>
            <a:ext cx="1131602" cy="129086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70508" y="2343903"/>
            <a:ext cx="2424422" cy="939463"/>
          </a:xfrm>
          <a:prstGeom prst="rect">
            <a:avLst/>
          </a:prstGeom>
        </p:spPr>
      </p:pic>
      <p:cxnSp>
        <p:nvCxnSpPr>
          <p:cNvPr id="12" name="Connecteur droit 11"/>
          <p:cNvCxnSpPr>
            <a:cxnSpLocks/>
            <a:stCxn id="17" idx="2"/>
            <a:endCxn id="13" idx="1"/>
          </p:cNvCxnSpPr>
          <p:nvPr/>
        </p:nvCxnSpPr>
        <p:spPr bwMode="auto">
          <a:xfrm rot="5399943" flipV="1">
            <a:off x="4903772" y="778855"/>
            <a:ext cx="801353" cy="215906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cxnSpLocks/>
          </p:cNvCxnSpPr>
          <p:nvPr/>
        </p:nvCxnSpPr>
        <p:spPr bwMode="auto">
          <a:xfrm rot="5399943" flipV="1">
            <a:off x="5943616" y="1818699"/>
            <a:ext cx="880727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cxnSpLocks/>
          </p:cNvCxnSpPr>
          <p:nvPr/>
        </p:nvCxnSpPr>
        <p:spPr bwMode="auto">
          <a:xfrm flipV="1">
            <a:off x="6979025" y="2544813"/>
            <a:ext cx="1031811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cxnSpLocks/>
          </p:cNvCxnSpPr>
          <p:nvPr/>
        </p:nvCxnSpPr>
        <p:spPr bwMode="auto">
          <a:xfrm rot="5399943" flipV="1">
            <a:off x="8324367" y="2922178"/>
            <a:ext cx="500061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>
            <a:cxnSpLocks/>
            <a:stCxn id="19" idx="1"/>
          </p:cNvCxnSpPr>
          <p:nvPr/>
        </p:nvCxnSpPr>
        <p:spPr bwMode="auto">
          <a:xfrm rot="10799956" flipV="1">
            <a:off x="4224919" y="2544814"/>
            <a:ext cx="1635185" cy="405209"/>
          </a:xfrm>
          <a:prstGeom prst="bentConnector3">
            <a:avLst>
              <a:gd name="adj1" fmla="val 99999"/>
            </a:avLst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auto">
          <a:xfrm>
            <a:off x="3661355" y="886209"/>
            <a:ext cx="1127124" cy="57149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</a:rPr>
              <a:t>Observation </a:t>
            </a:r>
          </a:p>
          <a:p>
            <a:pPr algn="ctr"/>
            <a:r>
              <a:rPr lang="fr-FR" sz="1050" dirty="0" err="1" smtClean="0">
                <a:solidFill>
                  <a:schemeClr val="tx1"/>
                </a:solidFill>
              </a:rPr>
              <a:t>method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860105" y="830251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Observed</a:t>
            </a:r>
            <a:endParaRPr lang="fr-FR" sz="1050" dirty="0">
              <a:solidFill>
                <a:schemeClr val="tx1"/>
              </a:solidFill>
            </a:endParaRPr>
          </a:p>
          <a:p>
            <a:pPr algn="ctr"/>
            <a:r>
              <a:rPr lang="fr-FR" sz="1050" dirty="0" err="1">
                <a:solidFill>
                  <a:schemeClr val="tx1"/>
                </a:solidFill>
              </a:rPr>
              <a:t>property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860105" y="2259063"/>
            <a:ext cx="1169075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Observation</a:t>
            </a:r>
          </a:p>
          <a:p>
            <a:pPr algn="ctr"/>
            <a:r>
              <a:rPr lang="fr-FR" sz="1050" dirty="0">
                <a:solidFill>
                  <a:schemeClr val="tx1"/>
                </a:solidFill>
              </a:rPr>
              <a:t>collection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8019042" y="2259063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r>
              <a:rPr sz="1050">
                <a:solidFill>
                  <a:schemeClr val="tx1"/>
                </a:solidFill>
              </a:rPr>
              <a:t>Observation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010836" y="3188115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fr-FR" sz="1050" dirty="0" err="1">
                <a:solidFill>
                  <a:schemeClr val="tx1"/>
                </a:solidFill>
              </a:rPr>
              <a:t>Feature</a:t>
            </a:r>
            <a:endParaRPr lang="fr-FR" sz="105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fr-FR" sz="1050" dirty="0">
                <a:solidFill>
                  <a:schemeClr val="tx1"/>
                </a:solidFill>
              </a:rPr>
              <a:t>of </a:t>
            </a:r>
            <a:r>
              <a:rPr lang="fr-FR" sz="1050" dirty="0" err="1">
                <a:solidFill>
                  <a:schemeClr val="tx1"/>
                </a:solidFill>
              </a:rPr>
              <a:t>interest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45512" y="2950024"/>
            <a:ext cx="1127124" cy="666685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fr-FR" sz="1350" dirty="0">
                <a:solidFill>
                  <a:schemeClr val="tx1"/>
                </a:solidFill>
              </a:rPr>
              <a:t>Observer / </a:t>
            </a:r>
            <a:r>
              <a:rPr lang="fr-FR" sz="1350" dirty="0" err="1">
                <a:solidFill>
                  <a:schemeClr val="tx1"/>
                </a:solidFill>
              </a:rPr>
              <a:t>Sensor</a:t>
            </a:r>
            <a:r>
              <a:rPr lang="fr-FR" sz="1350" dirty="0">
                <a:solidFill>
                  <a:schemeClr val="tx1"/>
                </a:solidFill>
              </a:rPr>
              <a:t> / Station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rcRect l="25649" r="25498"/>
          <a:stretch/>
        </p:blipFill>
        <p:spPr bwMode="auto">
          <a:xfrm>
            <a:off x="4813284" y="629035"/>
            <a:ext cx="426641" cy="87332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31816" y="706759"/>
            <a:ext cx="1042487" cy="69499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rcRect l="17909" r="34681"/>
          <a:stretch/>
        </p:blipFill>
        <p:spPr bwMode="auto">
          <a:xfrm>
            <a:off x="2800826" y="2420626"/>
            <a:ext cx="783828" cy="150316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7860982" y="1824820"/>
            <a:ext cx="1403945" cy="224100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 sz="1050"/>
          </a:p>
        </p:txBody>
      </p:sp>
      <p:graphicFrame>
        <p:nvGraphicFramePr>
          <p:cNvPr id="30" name="Tableau 29"/>
          <p:cNvGraphicFramePr>
            <a:graphicFrameLocks/>
          </p:cNvGraphicFramePr>
          <p:nvPr>
            <p:extLst/>
          </p:nvPr>
        </p:nvGraphicFramePr>
        <p:xfrm>
          <a:off x="7553060" y="1932423"/>
          <a:ext cx="1939295" cy="335280"/>
        </p:xfrm>
        <a:graphic>
          <a:graphicData uri="http://schemas.openxmlformats.org/drawingml/2006/table">
            <a:tbl>
              <a:tblPr firstRow="1" firstCol="1" bandRow="1"/>
              <a:tblGrid>
                <a:gridCol w="2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1100"/>
                        <a:t/>
                      </a:r>
                      <a:br>
                        <a:rPr sz="1100"/>
                      </a:br>
                      <a:endParaRPr sz="1100"/>
                    </a:p>
                  </a:txBody>
                  <a:tcPr marL="0" marR="0" marT="0" marB="0" anchor="ctr">
                    <a:lnL algn="ctr">
                      <a:noFill/>
                    </a:lnL>
                    <a:lnR algn="ctr">
                      <a:noFill/>
                    </a:lnR>
                    <a:lnT algn="ctr">
                      <a:noFill/>
                    </a:lnT>
                    <a:lnB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900" b="0" i="1" u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"2021-05-07T09:50:00.000Z":"16.79 </a:t>
                      </a:r>
                    </a:p>
                  </a:txBody>
                  <a:tcPr marL="0" marR="0" marT="0" marB="0" anchor="ctr">
                    <a:lnL algn="ctr">
                      <a:noFill/>
                    </a:lnL>
                    <a:lnR algn="ctr">
                      <a:noFill/>
                    </a:lnR>
                    <a:lnT algn="ctr">
                      <a:noFill/>
                    </a:lnT>
                    <a:lnB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 bwMode="auto">
          <a:xfrm>
            <a:off x="3602966" y="1452339"/>
            <a:ext cx="2201954" cy="480085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Sensor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type</a:t>
            </a:r>
          </a:p>
          <a:p>
            <a:pPr>
              <a:defRPr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= Rain gauge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012379" y="3261388"/>
            <a:ext cx="1616856" cy="344239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rainfall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time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series</a:t>
            </a:r>
            <a:endParaRPr lang="fr-FR" sz="12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6991487" y="1378335"/>
            <a:ext cx="1616856" cy="344238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rainfall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amount</a:t>
            </a:r>
            <a:endParaRPr lang="fr-FR" sz="1200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2288958" y="3923790"/>
            <a:ext cx="2037790" cy="480085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Sensor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intance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= The Strasbourg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meteo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station</a:t>
            </a:r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37" name="Google Shape;74;p17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</a:t>
            </a:r>
            <a:r>
              <a:rPr lang="en-GB" sz="2100" b="1" dirty="0" err="1">
                <a:solidFill>
                  <a:schemeClr val="dk1"/>
                </a:solidFill>
              </a:rPr>
              <a:t>SensorThings</a:t>
            </a:r>
            <a:r>
              <a:rPr lang="en-GB" sz="2100" b="1" dirty="0">
                <a:solidFill>
                  <a:schemeClr val="dk1"/>
                </a:solidFill>
              </a:rPr>
              <a:t> API?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227314" y="4586785"/>
            <a:ext cx="1721774" cy="480085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= Representative zone </a:t>
            </a:r>
          </a:p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around the station</a:t>
            </a:r>
          </a:p>
        </p:txBody>
      </p:sp>
    </p:spTree>
    <p:extLst>
      <p:ext uri="{BB962C8B-B14F-4D97-AF65-F5344CB8AC3E}">
        <p14:creationId xmlns:p14="http://schemas.microsoft.com/office/powerpoint/2010/main" val="3602691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à coins arrondis 38"/>
          <p:cNvSpPr/>
          <p:nvPr/>
        </p:nvSpPr>
        <p:spPr>
          <a:xfrm>
            <a:off x="7468760" y="4257262"/>
            <a:ext cx="1480328" cy="8825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494931" y="3278358"/>
            <a:ext cx="1131602" cy="129086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070508" y="2343903"/>
            <a:ext cx="2424422" cy="939463"/>
          </a:xfrm>
          <a:prstGeom prst="rect">
            <a:avLst/>
          </a:prstGeom>
        </p:spPr>
      </p:pic>
      <p:cxnSp>
        <p:nvCxnSpPr>
          <p:cNvPr id="12" name="Connecteur droit 11"/>
          <p:cNvCxnSpPr>
            <a:cxnSpLocks/>
            <a:stCxn id="17" idx="2"/>
            <a:endCxn id="13" idx="1"/>
          </p:cNvCxnSpPr>
          <p:nvPr/>
        </p:nvCxnSpPr>
        <p:spPr bwMode="auto">
          <a:xfrm rot="5399943" flipV="1">
            <a:off x="4903772" y="778855"/>
            <a:ext cx="801353" cy="215906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cxnSpLocks/>
          </p:cNvCxnSpPr>
          <p:nvPr/>
        </p:nvCxnSpPr>
        <p:spPr bwMode="auto">
          <a:xfrm rot="5399943" flipV="1">
            <a:off x="5943616" y="1818699"/>
            <a:ext cx="880727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cxnSpLocks/>
          </p:cNvCxnSpPr>
          <p:nvPr/>
        </p:nvCxnSpPr>
        <p:spPr bwMode="auto">
          <a:xfrm flipV="1">
            <a:off x="6979025" y="2544813"/>
            <a:ext cx="1031811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cxnSpLocks/>
          </p:cNvCxnSpPr>
          <p:nvPr/>
        </p:nvCxnSpPr>
        <p:spPr bwMode="auto">
          <a:xfrm rot="5399943" flipV="1">
            <a:off x="8324367" y="2922178"/>
            <a:ext cx="500061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>
            <a:cxnSpLocks/>
            <a:stCxn id="19" idx="1"/>
          </p:cNvCxnSpPr>
          <p:nvPr/>
        </p:nvCxnSpPr>
        <p:spPr bwMode="auto">
          <a:xfrm rot="10799956" flipV="1">
            <a:off x="4224919" y="2544814"/>
            <a:ext cx="1635185" cy="405209"/>
          </a:xfrm>
          <a:prstGeom prst="bentConnector3">
            <a:avLst>
              <a:gd name="adj1" fmla="val 99999"/>
            </a:avLst>
          </a:prstGeom>
          <a:ln w="9525" cap="flat" cmpd="sng" algn="ctr">
            <a:solidFill>
              <a:schemeClr val="tx1"/>
            </a:solidFill>
            <a:prstDash val="soli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 bwMode="auto">
          <a:xfrm>
            <a:off x="3661355" y="886209"/>
            <a:ext cx="1127124" cy="57149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Sensor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860105" y="830251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pPr algn="ctr"/>
            <a:r>
              <a:rPr lang="fr-FR" sz="1050" dirty="0" err="1">
                <a:solidFill>
                  <a:schemeClr val="tx1"/>
                </a:solidFill>
              </a:rPr>
              <a:t>Observed</a:t>
            </a:r>
            <a:r>
              <a:rPr lang="fr-FR" sz="1050" dirty="0">
                <a:solidFill>
                  <a:schemeClr val="tx1"/>
                </a:solidFill>
              </a:rPr>
              <a:t> </a:t>
            </a:r>
            <a:r>
              <a:rPr lang="fr-FR" sz="1050" dirty="0" err="1">
                <a:solidFill>
                  <a:schemeClr val="tx1"/>
                </a:solidFill>
              </a:rPr>
              <a:t>p</a:t>
            </a:r>
            <a:r>
              <a:rPr lang="fr-FR" sz="1050" dirty="0" err="1" smtClean="0">
                <a:solidFill>
                  <a:schemeClr val="tx1"/>
                </a:solidFill>
              </a:rPr>
              <a:t>roperty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860106" y="2259063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pPr algn="ctr"/>
            <a:r>
              <a:rPr lang="fr-FR" sz="1050" err="1">
                <a:solidFill>
                  <a:schemeClr val="tx1"/>
                </a:solidFill>
              </a:rPr>
              <a:t>DataStream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019042" y="2259063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clip" vert="horz" wrap="square" lIns="68580" tIns="34290" rIns="68580" bIns="34290" numCol="1" spcCol="0" rtlCol="0" fromWordArt="0" anchor="ctr" anchorCtr="0" forceAA="0" compatLnSpc="0"/>
          <a:lstStyle/>
          <a:p>
            <a:r>
              <a:rPr sz="1050">
                <a:solidFill>
                  <a:schemeClr val="tx1"/>
                </a:solidFill>
              </a:rPr>
              <a:t>Observation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8010836" y="3188115"/>
            <a:ext cx="1127124" cy="571499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fr-FR" sz="1050" dirty="0" err="1">
                <a:solidFill>
                  <a:schemeClr val="tx1"/>
                </a:solidFill>
              </a:rPr>
              <a:t>Feature</a:t>
            </a:r>
            <a:endParaRPr lang="fr-FR" sz="105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fr-FR" sz="1050" dirty="0">
                <a:solidFill>
                  <a:schemeClr val="tx1"/>
                </a:solidFill>
              </a:rPr>
              <a:t>of </a:t>
            </a:r>
            <a:r>
              <a:rPr lang="fr-FR" sz="1050" dirty="0" err="1">
                <a:solidFill>
                  <a:schemeClr val="tx1"/>
                </a:solidFill>
              </a:rPr>
              <a:t>interest</a:t>
            </a:r>
            <a:endParaRPr lang="fr-FR" sz="105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45512" y="2950024"/>
            <a:ext cx="1127124" cy="302785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fr-FR" sz="1350" err="1">
                <a:solidFill>
                  <a:schemeClr val="tx1"/>
                </a:solidFill>
              </a:rPr>
              <a:t>Thing</a:t>
            </a:r>
            <a:endParaRPr sz="1050">
              <a:solidFill>
                <a:schemeClr val="tx1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/>
          <a:srcRect l="25649" r="25498"/>
          <a:stretch/>
        </p:blipFill>
        <p:spPr bwMode="auto">
          <a:xfrm>
            <a:off x="4813284" y="629035"/>
            <a:ext cx="426641" cy="873323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031816" y="706759"/>
            <a:ext cx="1042487" cy="694991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/>
          <a:srcRect l="17909" r="34681"/>
          <a:stretch/>
        </p:blipFill>
        <p:spPr bwMode="auto">
          <a:xfrm>
            <a:off x="2800826" y="2420626"/>
            <a:ext cx="783828" cy="150316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auto">
          <a:xfrm>
            <a:off x="7860982" y="1824820"/>
            <a:ext cx="1403945" cy="224100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spAutoFit/>
          </a:bodyPr>
          <a:lstStyle/>
          <a:p>
            <a:pPr>
              <a:defRPr/>
            </a:pPr>
            <a:endParaRPr sz="1050"/>
          </a:p>
        </p:txBody>
      </p:sp>
      <p:graphicFrame>
        <p:nvGraphicFramePr>
          <p:cNvPr id="30" name="Tableau 29"/>
          <p:cNvGraphicFramePr>
            <a:graphicFrameLocks/>
          </p:cNvGraphicFramePr>
          <p:nvPr>
            <p:extLst/>
          </p:nvPr>
        </p:nvGraphicFramePr>
        <p:xfrm>
          <a:off x="7553060" y="1932423"/>
          <a:ext cx="1939295" cy="335280"/>
        </p:xfrm>
        <a:graphic>
          <a:graphicData uri="http://schemas.openxmlformats.org/drawingml/2006/table">
            <a:tbl>
              <a:tblPr firstRow="1" firstCol="1" bandRow="1"/>
              <a:tblGrid>
                <a:gridCol w="2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1100"/>
                        <a:t/>
                      </a:r>
                      <a:br>
                        <a:rPr sz="1100"/>
                      </a:br>
                      <a:endParaRPr sz="1100"/>
                    </a:p>
                  </a:txBody>
                  <a:tcPr marL="0" marR="0" marT="0" marB="0" anchor="ctr">
                    <a:lnL algn="ctr">
                      <a:noFill/>
                    </a:lnL>
                    <a:lnR algn="ctr">
                      <a:noFill/>
                    </a:lnR>
                    <a:lnT algn="ctr">
                      <a:noFill/>
                    </a:lnT>
                    <a:lnB algn="ctr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sz="900" b="0" i="1" u="none">
                          <a:solidFill>
                            <a:srgbClr val="0000FF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"2021-05-07T09:50:00.000Z":"16.79 </a:t>
                      </a:r>
                    </a:p>
                  </a:txBody>
                  <a:tcPr marL="0" marR="0" marT="0" marB="0" anchor="ctr">
                    <a:lnL algn="ctr">
                      <a:noFill/>
                    </a:lnL>
                    <a:lnR algn="ctr">
                      <a:noFill/>
                    </a:lnR>
                    <a:lnT algn="ctr">
                      <a:noFill/>
                    </a:lnT>
                    <a:lnB algn="ctr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 bwMode="auto">
          <a:xfrm>
            <a:off x="3602966" y="1452339"/>
            <a:ext cx="2201954" cy="480085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Sensor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type</a:t>
            </a:r>
          </a:p>
          <a:p>
            <a:pPr>
              <a:defRPr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= Rain gauge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5012379" y="3261388"/>
            <a:ext cx="1616856" cy="344239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rainfall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time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series</a:t>
            </a:r>
            <a:endParaRPr lang="fr-FR" sz="12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6991487" y="1378335"/>
            <a:ext cx="1616856" cy="344238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rainfall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</a:rPr>
              <a:t>amount</a:t>
            </a:r>
            <a:endParaRPr lang="fr-FR" sz="1200" dirty="0"/>
          </a:p>
        </p:txBody>
      </p:sp>
      <p:sp>
        <p:nvSpPr>
          <p:cNvPr id="236" name="Rectangle 235"/>
          <p:cNvSpPr/>
          <p:nvPr/>
        </p:nvSpPr>
        <p:spPr bwMode="auto">
          <a:xfrm>
            <a:off x="3650423" y="4183166"/>
            <a:ext cx="1127124" cy="470746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fr-FR" sz="1350" err="1">
                <a:solidFill>
                  <a:schemeClr val="tx1"/>
                </a:solidFill>
              </a:rPr>
              <a:t>Historical</a:t>
            </a:r>
            <a:r>
              <a:rPr lang="fr-FR" sz="1350">
                <a:solidFill>
                  <a:schemeClr val="tx1"/>
                </a:solidFill>
              </a:rPr>
              <a:t> location</a:t>
            </a:r>
            <a:endParaRPr sz="1050">
              <a:solidFill>
                <a:schemeClr val="tx1"/>
              </a:solidFill>
            </a:endParaRPr>
          </a:p>
        </p:txBody>
      </p:sp>
      <p:sp>
        <p:nvSpPr>
          <p:cNvPr id="237" name="Rectangle 236"/>
          <p:cNvSpPr/>
          <p:nvPr/>
        </p:nvSpPr>
        <p:spPr bwMode="auto">
          <a:xfrm>
            <a:off x="5239687" y="4249869"/>
            <a:ext cx="1127124" cy="302785"/>
          </a:xfrm>
          <a:prstGeom prst="rect">
            <a:avLst/>
          </a:prstGeom>
          <a:solidFill>
            <a:schemeClr val="bg1"/>
          </a:solidFill>
          <a:ln w="38099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fr-FR" sz="1350">
                <a:solidFill>
                  <a:schemeClr val="tx1"/>
                </a:solidFill>
              </a:rPr>
              <a:t>Location</a:t>
            </a:r>
            <a:endParaRPr sz="1050">
              <a:solidFill>
                <a:schemeClr val="tx1"/>
              </a:solidFill>
            </a:endParaRPr>
          </a:p>
        </p:txBody>
      </p:sp>
      <p:cxnSp>
        <p:nvCxnSpPr>
          <p:cNvPr id="1193" name="Connecteur droit 1192"/>
          <p:cNvCxnSpPr>
            <a:stCxn id="23" idx="2"/>
            <a:endCxn id="236" idx="0"/>
          </p:cNvCxnSpPr>
          <p:nvPr/>
        </p:nvCxnSpPr>
        <p:spPr>
          <a:xfrm>
            <a:off x="4209074" y="3252809"/>
            <a:ext cx="4911" cy="930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/>
          <p:cNvCxnSpPr>
            <a:stCxn id="23" idx="2"/>
            <a:endCxn id="237" idx="0"/>
          </p:cNvCxnSpPr>
          <p:nvPr/>
        </p:nvCxnSpPr>
        <p:spPr>
          <a:xfrm>
            <a:off x="4209074" y="3252809"/>
            <a:ext cx="1594175" cy="9970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cteur droit 243"/>
          <p:cNvCxnSpPr>
            <a:stCxn id="236" idx="3"/>
            <a:endCxn id="237" idx="1"/>
          </p:cNvCxnSpPr>
          <p:nvPr/>
        </p:nvCxnSpPr>
        <p:spPr>
          <a:xfrm flipV="1">
            <a:off x="4777547" y="4401261"/>
            <a:ext cx="462140" cy="17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37" name="Google Shape;74;p17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OGC </a:t>
            </a:r>
            <a:r>
              <a:rPr lang="en-GB" sz="2100" b="1" dirty="0" err="1">
                <a:solidFill>
                  <a:schemeClr val="dk1"/>
                </a:solidFill>
              </a:rPr>
              <a:t>SensorThings</a:t>
            </a:r>
            <a:r>
              <a:rPr lang="en-GB" sz="2100" b="1" dirty="0">
                <a:solidFill>
                  <a:schemeClr val="dk1"/>
                </a:solidFill>
              </a:rPr>
              <a:t> API?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864857" y="625226"/>
            <a:ext cx="6959471" cy="83934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fr-F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Terms</a:t>
            </a:r>
            <a:r>
              <a:rPr lang="fr-F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fr-FR" sz="1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</a:t>
            </a:r>
            <a:r>
              <a:rPr lang="fr-FR" sz="1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the standard</a:t>
            </a:r>
            <a:endParaRPr lang="fr-FR" sz="1050" dirty="0"/>
          </a:p>
          <a:p>
            <a:pPr marL="257175" indent="-2571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fr-FR" sz="1050" dirty="0"/>
          </a:p>
          <a:p>
            <a:pPr marL="257175" indent="-257175" algn="just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fr-FR" sz="1050" dirty="0"/>
          </a:p>
        </p:txBody>
      </p:sp>
      <p:sp>
        <p:nvSpPr>
          <p:cNvPr id="40" name="Rectangle 39"/>
          <p:cNvSpPr/>
          <p:nvPr/>
        </p:nvSpPr>
        <p:spPr bwMode="auto">
          <a:xfrm>
            <a:off x="2288958" y="3923790"/>
            <a:ext cx="2037790" cy="480085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Sensor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intance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= The Strasbourg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meteo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station</a:t>
            </a:r>
            <a:endParaRPr lang="en-US" dirty="0">
              <a:solidFill>
                <a:schemeClr val="accent1"/>
              </a:solidFill>
              <a:ea typeface="+mn-lt"/>
              <a:cs typeface="+mn-lt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7227314" y="4586785"/>
            <a:ext cx="1721774" cy="480085"/>
          </a:xfrm>
          <a:prstGeom prst="rect">
            <a:avLst/>
          </a:prstGeom>
          <a:noFill/>
        </p:spPr>
        <p:txBody>
          <a:bodyPr vertOverflow="overflow" horzOverflow="clip" vert="horz" wrap="square" lIns="68580" tIns="34290" rIns="68580" bIns="34290" numCol="1" spcCol="0" rtlCol="0" fromWordArt="0" anchor="t" anchorCtr="0" forceAA="0" compatLnSpc="0">
            <a:no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= Representative zone </a:t>
            </a:r>
          </a:p>
          <a:p>
            <a:pPr>
              <a:defRPr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around the station</a:t>
            </a:r>
          </a:p>
        </p:txBody>
      </p:sp>
    </p:spTree>
    <p:extLst>
      <p:ext uri="{BB962C8B-B14F-4D97-AF65-F5344CB8AC3E}">
        <p14:creationId xmlns:p14="http://schemas.microsoft.com/office/powerpoint/2010/main" val="3837752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56365" y="2587136"/>
            <a:ext cx="2424422" cy="939463"/>
          </a:xfrm>
          <a:prstGeom prst="rect">
            <a:avLst/>
          </a:prstGeom>
        </p:spPr>
      </p:pic>
      <p:sp>
        <p:nvSpPr>
          <p:cNvPr id="86" name="Google Shape;86;p18"/>
          <p:cNvSpPr/>
          <p:nvPr/>
        </p:nvSpPr>
        <p:spPr>
          <a:xfrm>
            <a:off x="5905500" y="4357675"/>
            <a:ext cx="3052500" cy="79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12398" y="3799498"/>
            <a:ext cx="1131602" cy="1290864"/>
          </a:xfrm>
          <a:prstGeom prst="rect">
            <a:avLst/>
          </a:prstGeom>
        </p:spPr>
      </p:pic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7F7F7F"/>
                </a:solidFill>
              </a:rPr>
              <a:t>46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SensorThings API 1.1 – Data Model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1099" y="727425"/>
            <a:ext cx="6729154" cy="42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rcRect l="25649" r="25498"/>
          <a:stretch/>
        </p:blipFill>
        <p:spPr bwMode="auto">
          <a:xfrm>
            <a:off x="2155809" y="886210"/>
            <a:ext cx="426641" cy="8733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rcRect l="17909" r="34681"/>
          <a:stretch/>
        </p:blipFill>
        <p:spPr bwMode="auto">
          <a:xfrm>
            <a:off x="1147933" y="2941766"/>
            <a:ext cx="783828" cy="150316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6078725" y="758000"/>
            <a:ext cx="1042487" cy="6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58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7F7F7F"/>
                </a:solidFill>
              </a:rPr>
              <a:t>47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SensorThings live demo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17500">
              <a:buClr>
                <a:schemeClr val="accent2"/>
              </a:buClr>
              <a:buSzPts val="1400"/>
              <a:buChar char="●"/>
            </a:pPr>
            <a:r>
              <a:rPr lang="fr-FR" sz="1100" dirty="0" smtClean="0">
                <a:hlinkClick r:id="rId4"/>
              </a:rPr>
              <a:t>https</a:t>
            </a:r>
            <a:r>
              <a:rPr lang="fr-FR" sz="1100" dirty="0">
                <a:hlinkClick r:id="rId4"/>
              </a:rPr>
              <a:t>://</a:t>
            </a:r>
            <a:r>
              <a:rPr lang="fr-FR" sz="1100" dirty="0" smtClean="0">
                <a:hlinkClick r:id="rId4"/>
              </a:rPr>
              <a:t>airquality-frost.k8s.ilt-dmz.iosb.fraunhofer.de/v1.1</a:t>
            </a:r>
            <a:r>
              <a:rPr lang="fr-FR" sz="1100" dirty="0" smtClean="0"/>
              <a:t> </a:t>
            </a:r>
          </a:p>
          <a:p>
            <a:pPr marL="139700" lvl="1">
              <a:buClr>
                <a:schemeClr val="accent2"/>
              </a:buClr>
              <a:buSzPts val="1400"/>
            </a:pPr>
            <a:r>
              <a:rPr lang="en-US" sz="1100" dirty="0" smtClean="0"/>
              <a:t>	~</a:t>
            </a:r>
            <a:r>
              <a:rPr lang="en-US" sz="1100" dirty="0"/>
              <a:t>760 000 000 Observations</a:t>
            </a:r>
          </a:p>
          <a:p>
            <a:pPr marL="139700" lvl="1">
              <a:buClr>
                <a:schemeClr val="accent2"/>
              </a:buClr>
              <a:buSzPts val="1400"/>
            </a:pPr>
            <a:r>
              <a:rPr lang="en-US" sz="1100" dirty="0" smtClean="0"/>
              <a:t>	~</a:t>
            </a:r>
            <a:r>
              <a:rPr lang="en-US" sz="1100" dirty="0"/>
              <a:t>21 000 </a:t>
            </a:r>
            <a:r>
              <a:rPr lang="en-US" sz="1100" dirty="0" err="1"/>
              <a:t>Datastreams</a:t>
            </a:r>
            <a:endParaRPr lang="en-US" sz="1100" dirty="0"/>
          </a:p>
          <a:p>
            <a:pPr marL="139700" lvl="1">
              <a:buClr>
                <a:schemeClr val="accent2"/>
              </a:buClr>
              <a:buSzPts val="1400"/>
            </a:pPr>
            <a:r>
              <a:rPr lang="en-US" sz="1100" dirty="0" smtClean="0"/>
              <a:t>	~</a:t>
            </a:r>
            <a:r>
              <a:rPr lang="en-US" sz="1100" dirty="0"/>
              <a:t>5 000 Stations</a:t>
            </a:r>
          </a:p>
          <a:p>
            <a:pPr marL="457200" lvl="1" indent="-317500">
              <a:buClr>
                <a:schemeClr val="accent2"/>
              </a:buClr>
              <a:buSzPts val="1400"/>
              <a:buChar char="●"/>
            </a:pPr>
            <a:endParaRPr lang="fr-FR" sz="1100" dirty="0" smtClean="0"/>
          </a:p>
          <a:p>
            <a:pPr marL="457200" lvl="0" indent="-317500">
              <a:buClr>
                <a:schemeClr val="accent2"/>
              </a:buClr>
              <a:buSzPts val="1400"/>
              <a:buChar char="●"/>
            </a:pPr>
            <a:endParaRPr lang="fr-FR" sz="1100" dirty="0"/>
          </a:p>
          <a:p>
            <a:pPr marL="457200" lvl="0" indent="-317500">
              <a:buClr>
                <a:schemeClr val="accent2"/>
              </a:buClr>
              <a:buSzPts val="1400"/>
              <a:buChar char="●"/>
            </a:pPr>
            <a:r>
              <a:rPr lang="fr-FR" sz="1100" dirty="0" smtClean="0"/>
              <a:t>Docker </a:t>
            </a:r>
            <a:r>
              <a:rPr lang="fr-FR" sz="1100" dirty="0"/>
              <a:t>Quick-Start:</a:t>
            </a:r>
            <a:br>
              <a:rPr lang="fr-FR" sz="1100" dirty="0"/>
            </a:br>
            <a:r>
              <a:rPr lang="fr-FR" sz="1100" u="sng" dirty="0">
                <a:solidFill>
                  <a:schemeClr val="hlink"/>
                </a:solidFill>
                <a:hlinkClick r:id="rId5"/>
              </a:rPr>
              <a:t>https://fraunhoferiosb.github.io/FROST-Server/deployment/docker.html</a:t>
            </a:r>
            <a:r>
              <a:rPr lang="fr-FR" sz="1100" dirty="0"/>
              <a:t/>
            </a:r>
            <a:br>
              <a:rPr lang="fr-FR" sz="1100" dirty="0"/>
            </a:br>
            <a:endParaRPr lang="fr-FR" sz="1100" dirty="0"/>
          </a:p>
          <a:p>
            <a:pPr marL="457200" lvl="0" indent="-317500">
              <a:buClr>
                <a:schemeClr val="accent2"/>
              </a:buClr>
              <a:buSzPts val="1400"/>
              <a:buChar char="●"/>
            </a:pPr>
            <a:endParaRPr lang="fr-FR" sz="1100" dirty="0" smtClean="0"/>
          </a:p>
          <a:p>
            <a:pPr marL="457200" lvl="0" indent="-317500">
              <a:buClr>
                <a:schemeClr val="accent2"/>
              </a:buClr>
              <a:buSzPts val="1400"/>
              <a:buChar char="●"/>
            </a:pPr>
            <a:r>
              <a:rPr lang="fr-FR" sz="1100" dirty="0" smtClean="0"/>
              <a:t>Full </a:t>
            </a:r>
            <a:r>
              <a:rPr lang="fr-FR" sz="1100" dirty="0" err="1"/>
              <a:t>SensorThings</a:t>
            </a:r>
            <a:r>
              <a:rPr lang="fr-FR" sz="1100" dirty="0"/>
              <a:t> API Tutorial</a:t>
            </a:r>
            <a:br>
              <a:rPr lang="fr-FR" sz="1100" dirty="0"/>
            </a:br>
            <a:r>
              <a:rPr lang="fr-FR" sz="1100" u="sng" dirty="0">
                <a:solidFill>
                  <a:schemeClr val="hlink"/>
                </a:solidFill>
                <a:hlinkClick r:id="rId6"/>
              </a:rPr>
              <a:t>https://</a:t>
            </a:r>
            <a:r>
              <a:rPr lang="fr-FR" sz="1100" u="sng" dirty="0" smtClean="0">
                <a:solidFill>
                  <a:schemeClr val="hlink"/>
                </a:solidFill>
                <a:hlinkClick r:id="rId6"/>
              </a:rPr>
              <a:t>fraunhoferiosb.github.io/FROST-Server/sensorthingsapi/1_Home.html</a:t>
            </a:r>
            <a:endParaRPr lang="en-US" sz="1100" dirty="0" smtClean="0">
              <a:solidFill>
                <a:schemeClr val="dk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05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92" name="Google Shape;92;p1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7F7F7F"/>
                </a:solidFill>
              </a:rPr>
              <a:t>48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SensorThings API 1.1 – API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19"/>
          <p:cNvGraphicFramePr/>
          <p:nvPr/>
        </p:nvGraphicFramePr>
        <p:xfrm>
          <a:off x="577075" y="1429088"/>
          <a:ext cx="4687125" cy="2286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6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9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GET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POST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PATCH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DELETE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v1.1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Get index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v1.1/Type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Get all of type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Create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v1.1/Type(id)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Get one of type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Update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Delete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v1.1/Type(id)/Entity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Get linked entity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v1.1/Type(id)/EntitySet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Get all linked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Create Linked</a:t>
                      </a: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36000" marR="0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Google Shape;97;p19"/>
          <p:cNvSpPr txBox="1">
            <a:spLocks noGrp="1"/>
          </p:cNvSpPr>
          <p:nvPr>
            <p:ph type="body" idx="4294967295"/>
          </p:nvPr>
        </p:nvSpPr>
        <p:spPr>
          <a:xfrm>
            <a:off x="5358325" y="771475"/>
            <a:ext cx="3928200" cy="2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MQTT: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Subscribe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v1.1/Things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v1.1/Datastreams(x)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v1.1/Datastreams(x)/Observations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Get Notified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577075" y="3839625"/>
            <a:ext cx="4515000" cy="101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Fully Explorable with just a browser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Composable Responses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Powerful filtering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4294967295"/>
          </p:nvPr>
        </p:nvSpPr>
        <p:spPr>
          <a:xfrm>
            <a:off x="616500" y="771475"/>
            <a:ext cx="4260300" cy="56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2413200" y="4804800"/>
            <a:ext cx="43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2"/>
                </a:solidFill>
              </a:rPr>
              <a:t>https://datacoveeu.github.io/API4INSPIRE/sensorthingsapi/1_Home.html</a:t>
            </a:r>
            <a:endParaRPr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46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7F7F7F"/>
                </a:solidFill>
              </a:rPr>
              <a:t>49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1864857" y="221673"/>
            <a:ext cx="5724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>
              <a:buClr>
                <a:schemeClr val="dk1"/>
              </a:buClr>
            </a:pPr>
            <a:r>
              <a:rPr lang="en-GB" sz="2100" b="1" dirty="0">
                <a:solidFill>
                  <a:schemeClr val="dk1"/>
                </a:solidFill>
              </a:rPr>
              <a:t>Fancy Queries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7" name="Google Shape;174;p28"/>
          <p:cNvSpPr txBox="1">
            <a:spLocks/>
          </p:cNvSpPr>
          <p:nvPr/>
        </p:nvSpPr>
        <p:spPr>
          <a:xfrm>
            <a:off x="1879275" y="721750"/>
            <a:ext cx="6953100" cy="42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mtClean="0"/>
              <a:t>All data for a map:</a:t>
            </a:r>
            <a:br>
              <a:rPr lang="fr-FR" smtClean="0"/>
            </a:b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v1.1/Things?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$select=id,name,description,properties&amp;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$top=10&amp;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$filter=properties/countryCode eq 'HR'&amp;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$expand=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	Locations($select=location),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	Datastreams(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	$select=id,name,unitOfMeasurement;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	$expand=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   	ObservedProperty($select=name),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   	Observations(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      	$select=result,phenomenonTime;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      	$orderby=phenomenonTime desc;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         	$top=1)</a:t>
            </a:r>
          </a:p>
          <a:p>
            <a:r>
              <a:rPr lang="fr-FR" smtClean="0">
                <a:latin typeface="Courier New"/>
                <a:ea typeface="Courier New"/>
                <a:cs typeface="Courier New"/>
                <a:sym typeface="Courier New"/>
              </a:rPr>
              <a:t>  	)</a:t>
            </a:r>
          </a:p>
          <a:p>
            <a:r>
              <a:rPr lang="fr-FR" u="sng" smtClean="0">
                <a:solidFill>
                  <a:schemeClr val="hlink"/>
                </a:solidFill>
                <a:hlinkClick r:id="rId5"/>
              </a:rPr>
              <a:t>Link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0945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7F7F7F"/>
                </a:solidFill>
              </a:rPr>
              <a:t>5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71" name="Google Shape;71;p16"/>
          <p:cNvSpPr txBox="1"/>
          <p:nvPr/>
        </p:nvSpPr>
        <p:spPr>
          <a:xfrm>
            <a:off x="1864857" y="221673"/>
            <a:ext cx="5724300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 smtClean="0">
                <a:solidFill>
                  <a:schemeClr val="dk1"/>
                </a:solidFill>
              </a:rPr>
              <a:t>OGC Hydro Domain Working Group ?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 dirty="0">
                <a:solidFill>
                  <a:schemeClr val="dk1"/>
                </a:solidFill>
              </a:rPr>
              <a:t>Joint 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OGC – World Meteorological Organization (OMM / WMO) group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○"/>
            </a:pPr>
            <a:r>
              <a:rPr lang="en" sz="1100" dirty="0">
                <a:solidFill>
                  <a:schemeClr val="dk1"/>
                </a:solidFill>
              </a:rPr>
              <a:t>Memorandum of Understanding between OGC - WMO</a:t>
            </a:r>
            <a:endParaRPr sz="1100" dirty="0">
              <a:solidFill>
                <a:schemeClr val="dk1"/>
              </a:solidFill>
            </a:endParaRPr>
          </a:p>
          <a:p>
            <a:pPr marL="190500" marR="0" lvl="0" indent="-1143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 dirty="0">
                <a:solidFill>
                  <a:schemeClr val="dk1"/>
                </a:solidFill>
              </a:rPr>
              <a:t>Target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water dat</a:t>
            </a:r>
            <a:r>
              <a:rPr lang="en" sz="1100" dirty="0">
                <a:solidFill>
                  <a:schemeClr val="dk1"/>
                </a:solidFill>
              </a:rPr>
              <a:t>a 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standards =&gt; WaterML 2.0 suite : </a:t>
            </a: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https://www.ogc.org/standard/waterml/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 dirty="0">
                <a:solidFill>
                  <a:schemeClr val="dk1"/>
                </a:solidFill>
              </a:rPr>
              <a:t>Organizing 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Interoperability Experiments - </a:t>
            </a:r>
            <a:r>
              <a:rPr lang="en" sz="1100" dirty="0">
                <a:solidFill>
                  <a:schemeClr val="dk1"/>
                </a:solidFill>
              </a:rPr>
              <a:t>(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IEs) focused on the water sub-domain</a:t>
            </a:r>
            <a:r>
              <a:rPr lang="en" sz="1100" dirty="0">
                <a:solidFill>
                  <a:schemeClr val="dk1"/>
                </a:solidFill>
              </a:rPr>
              <a:t>s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143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 dirty="0">
                <a:solidFill>
                  <a:schemeClr val="dk1"/>
                </a:solidFill>
              </a:rPr>
              <a:t>Entry point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https://external.ogc.org/twiki_public/HydrologyDWG/WebHome</a:t>
            </a:r>
            <a:r>
              <a:rPr lang="en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143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None/>
            </a:pP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fr-FR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 a</a:t>
            </a:r>
            <a:r>
              <a:rPr lang="en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Research Data Alliance ‘sister group’</a:t>
            </a:r>
          </a:p>
          <a:p>
            <a:pPr marL="6350" lvl="0">
              <a:spcBef>
                <a:spcPts val="500"/>
              </a:spcBef>
              <a:buClr>
                <a:srgbClr val="E87B1C"/>
              </a:buClr>
              <a:buSzPts val="1100"/>
            </a:pPr>
            <a:r>
              <a:rPr lang="en-US" sz="1100" dirty="0" smtClean="0">
                <a:solidFill>
                  <a:schemeClr val="dk1"/>
                </a:solidFill>
              </a:rPr>
              <a:t>=&gt; ‘Global </a:t>
            </a:r>
            <a:r>
              <a:rPr lang="en-US" sz="1100" dirty="0">
                <a:solidFill>
                  <a:schemeClr val="dk1"/>
                </a:solidFill>
              </a:rPr>
              <a:t>Water Information Interest </a:t>
            </a:r>
            <a:r>
              <a:rPr lang="en-US" sz="1100" dirty="0" smtClean="0">
                <a:solidFill>
                  <a:schemeClr val="dk1"/>
                </a:solidFill>
              </a:rPr>
              <a:t>Group’</a:t>
            </a:r>
            <a:endParaRPr lang="en" sz="110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endParaRPr lang="en" sz="1100" dirty="0">
              <a:solidFill>
                <a:schemeClr val="dk1"/>
              </a:solidFill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Chairs</a:t>
            </a:r>
            <a:endParaRPr sz="1100" dirty="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Tony Boston (Australia)</a:t>
            </a:r>
            <a:endParaRPr sz="1100" dirty="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Silvano Pecora (Italy) – WMO Liaison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David Blodgett (USA)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2003543" y="4680307"/>
            <a:ext cx="4611600" cy="26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75" tIns="34250" rIns="68475" bIns="342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http://www.opengeospatial.org/projects/groups/hydrologydwg</a:t>
            </a:r>
            <a:endParaRPr sz="13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7282070" y="4366591"/>
            <a:ext cx="1577008" cy="6957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oogle Shape;74;p16"/>
          <p:cNvGrpSpPr/>
          <p:nvPr/>
        </p:nvGrpSpPr>
        <p:grpSpPr>
          <a:xfrm>
            <a:off x="5214088" y="2212910"/>
            <a:ext cx="3876107" cy="2930719"/>
            <a:chOff x="5170469" y="3493359"/>
            <a:chExt cx="4437951" cy="3294423"/>
          </a:xfrm>
        </p:grpSpPr>
        <p:sp>
          <p:nvSpPr>
            <p:cNvPr id="12" name="Google Shape;75;p16"/>
            <p:cNvSpPr txBox="1"/>
            <p:nvPr/>
          </p:nvSpPr>
          <p:spPr>
            <a:xfrm>
              <a:off x="6135374" y="3493359"/>
              <a:ext cx="2648100" cy="413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475" tIns="34250" rIns="68475" bIns="342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Iterative Development</a:t>
              </a:r>
              <a:endParaRPr sz="1100"/>
            </a:p>
          </p:txBody>
        </p:sp>
        <p:pic>
          <p:nvPicPr>
            <p:cNvPr id="13" name="Google Shape;76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170469" y="3893329"/>
              <a:ext cx="4437951" cy="28944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/>
          <a:stretch/>
        </p:blipFill>
        <p:spPr>
          <a:xfrm>
            <a:off x="7924800" y="172278"/>
            <a:ext cx="1219200" cy="104692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06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sp>
        <p:nvSpPr>
          <p:cNvPr id="451" name="Google Shape;451;p38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>
                <a:solidFill>
                  <a:schemeClr val="dk1"/>
                </a:solidFill>
              </a:rPr>
              <a:t>Physical model -&gt; Mapping </a:t>
            </a:r>
            <a:r>
              <a:rPr lang="en-GB" sz="2100" b="1" dirty="0" smtClean="0">
                <a:solidFill>
                  <a:schemeClr val="dk1"/>
                </a:solidFill>
              </a:rPr>
              <a:t>to OGC </a:t>
            </a:r>
            <a:r>
              <a:rPr lang="en-GB" sz="2100" b="1" dirty="0" err="1">
                <a:solidFill>
                  <a:schemeClr val="dk1"/>
                </a:solidFill>
              </a:rPr>
              <a:t>SensorThings</a:t>
            </a:r>
            <a:r>
              <a:rPr lang="en-GB" sz="2100" b="1" dirty="0">
                <a:solidFill>
                  <a:schemeClr val="dk1"/>
                </a:solidFill>
              </a:rPr>
              <a:t> API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8"/>
          <p:cNvSpPr/>
          <p:nvPr/>
        </p:nvSpPr>
        <p:spPr>
          <a:xfrm>
            <a:off x="1927860" y="811023"/>
            <a:ext cx="7162800" cy="2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298450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-GB" sz="1100" dirty="0">
                <a:solidFill>
                  <a:schemeClr val="dk1"/>
                </a:solidFill>
              </a:rPr>
              <a:t>Map matching concepts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Monitoring Facility → Thing + Location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Observed Property → </a:t>
            </a:r>
            <a:r>
              <a:rPr lang="en-GB" sz="1100" dirty="0" err="1">
                <a:solidFill>
                  <a:schemeClr val="dk1"/>
                </a:solidFill>
              </a:rPr>
              <a:t>ObservedProperty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Observation Collection → </a:t>
            </a:r>
            <a:r>
              <a:rPr lang="en-GB" sz="1100" dirty="0" err="1">
                <a:solidFill>
                  <a:schemeClr val="dk1"/>
                </a:solidFill>
              </a:rPr>
              <a:t>Datastream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Observation → Observation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Observer → Sensor</a:t>
            </a:r>
            <a:endParaRPr sz="1100"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Sample → </a:t>
            </a:r>
            <a:r>
              <a:rPr lang="en-GB" sz="1100" dirty="0" err="1">
                <a:solidFill>
                  <a:schemeClr val="dk1"/>
                </a:solidFill>
              </a:rPr>
              <a:t>FeatureOfInterest</a:t>
            </a:r>
            <a:endParaRPr sz="1100" dirty="0">
              <a:solidFill>
                <a:schemeClr val="dk1"/>
              </a:solidFill>
            </a:endParaRPr>
          </a:p>
          <a:p>
            <a:pPr marL="457200" marR="0" lvl="0" indent="-2984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</a:pPr>
            <a:r>
              <a:rPr lang="en-GB" sz="1100" dirty="0">
                <a:solidFill>
                  <a:schemeClr val="dk1"/>
                </a:solidFill>
              </a:rPr>
              <a:t>Add missing Classes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 err="1">
                <a:solidFill>
                  <a:schemeClr val="dk1"/>
                </a:solidFill>
              </a:rPr>
              <a:t>SampledFeature</a:t>
            </a:r>
            <a:r>
              <a:rPr lang="en-GB" sz="1100" dirty="0">
                <a:solidFill>
                  <a:schemeClr val="dk1"/>
                </a:solidFill>
              </a:rPr>
              <a:t> (River)?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Deployment?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>
                <a:solidFill>
                  <a:schemeClr val="dk1"/>
                </a:solidFill>
              </a:rPr>
              <a:t>Sampler?</a:t>
            </a:r>
            <a:endParaRPr sz="1100"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sz="1100" dirty="0" err="1">
                <a:solidFill>
                  <a:schemeClr val="dk1"/>
                </a:solidFill>
              </a:rPr>
              <a:t>ObservingProcedure</a:t>
            </a:r>
            <a:r>
              <a:rPr lang="en-GB" sz="1100" dirty="0">
                <a:solidFill>
                  <a:schemeClr val="dk1"/>
                </a:solidFill>
              </a:rPr>
              <a:t>?</a:t>
            </a:r>
            <a:endParaRPr sz="1100" dirty="0">
              <a:solidFill>
                <a:schemeClr val="dk1"/>
              </a:solidFill>
            </a:endParaRPr>
          </a:p>
        </p:txBody>
      </p:sp>
      <p:pic>
        <p:nvPicPr>
          <p:cNvPr id="453" name="Google Shape;4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775" y="1485400"/>
            <a:ext cx="4783224" cy="301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8"/>
          <p:cNvSpPr/>
          <p:nvPr/>
        </p:nvSpPr>
        <p:spPr>
          <a:xfrm>
            <a:off x="5406945" y="3404404"/>
            <a:ext cx="1593300" cy="1095300"/>
          </a:xfrm>
          <a:prstGeom prst="rect">
            <a:avLst/>
          </a:prstGeom>
          <a:solidFill>
            <a:srgbClr val="FFFFFF">
              <a:alpha val="904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SensorThings API 1.1 – Water Quality</a:t>
            </a:r>
            <a:endParaRPr/>
          </a:p>
        </p:txBody>
      </p:sp>
      <p:pic>
        <p:nvPicPr>
          <p:cNvPr id="460" name="Google Shape;4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324" y="721750"/>
            <a:ext cx="6729154" cy="42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9"/>
          <p:cNvSpPr/>
          <p:nvPr/>
        </p:nvSpPr>
        <p:spPr>
          <a:xfrm>
            <a:off x="7608000" y="4074600"/>
            <a:ext cx="1421400" cy="87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</a:t>
            </a:r>
            <a:br>
              <a:rPr lang="en-GB"/>
            </a:br>
            <a:r>
              <a:rPr lang="en-GB"/>
              <a:t>+Location</a:t>
            </a:r>
            <a:br>
              <a:rPr lang="en-GB"/>
            </a:br>
            <a:r>
              <a:rPr lang="en-GB"/>
              <a:t>+Sampling</a:t>
            </a: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2327325" y="3177700"/>
            <a:ext cx="1421400" cy="174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Host</a:t>
            </a: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799100" y="3413675"/>
            <a:ext cx="2241600" cy="1536300"/>
          </a:xfrm>
          <a:prstGeom prst="rect">
            <a:avLst/>
          </a:prstGeom>
          <a:solidFill>
            <a:srgbClr val="FFFFFF">
              <a:alpha val="904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9"/>
          <p:cNvSpPr/>
          <p:nvPr/>
        </p:nvSpPr>
        <p:spPr>
          <a:xfrm>
            <a:off x="4776000" y="2285100"/>
            <a:ext cx="1591800" cy="1026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series</a:t>
            </a:r>
            <a:endParaRPr/>
          </a:p>
        </p:txBody>
      </p:sp>
      <p:sp>
        <p:nvSpPr>
          <p:cNvPr id="465" name="Google Shape;465;p39"/>
          <p:cNvSpPr txBox="1"/>
          <p:nvPr/>
        </p:nvSpPr>
        <p:spPr>
          <a:xfrm>
            <a:off x="180000" y="864000"/>
            <a:ext cx="2425800" cy="127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River?</a:t>
            </a:r>
            <a:br>
              <a:rPr lang="en-GB">
                <a:solidFill>
                  <a:schemeClr val="dk2"/>
                </a:solidFill>
              </a:rPr>
            </a:br>
            <a:r>
              <a:rPr lang="en-GB">
                <a:solidFill>
                  <a:schemeClr val="dk2"/>
                </a:solidFill>
              </a:rPr>
              <a:t>(SampledFeature)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Deployment?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Sampler?</a:t>
            </a:r>
            <a:endParaRPr sz="170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ObservingProcedure?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156" y="875075"/>
            <a:ext cx="6004842" cy="426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0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 1.1 WQ-IE – Sensor Extensions</a:t>
            </a:r>
            <a:endParaRPr/>
          </a:p>
        </p:txBody>
      </p:sp>
      <p:sp>
        <p:nvSpPr>
          <p:cNvPr id="473" name="Google Shape;473;p40"/>
          <p:cNvSpPr txBox="1"/>
          <p:nvPr/>
        </p:nvSpPr>
        <p:spPr>
          <a:xfrm>
            <a:off x="180000" y="864000"/>
            <a:ext cx="2920200" cy="118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Extending the Sensor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Deployment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ObservingProcedure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180000" y="2145479"/>
            <a:ext cx="775855" cy="284019"/>
          </a:xfrm>
          <a:prstGeom prst="roundRect">
            <a:avLst/>
          </a:prstGeom>
          <a:solidFill>
            <a:srgbClr val="98D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OMS addition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1"/>
          <p:cNvSpPr txBox="1"/>
          <p:nvPr/>
        </p:nvSpPr>
        <p:spPr>
          <a:xfrm>
            <a:off x="180000" y="864000"/>
            <a:ext cx="3119700" cy="14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Adding Sampling from OMS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Sampling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Sampler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SamplingProcedure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9724" y="584877"/>
            <a:ext cx="6054277" cy="39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1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 1.1 WQ-IE – Sampling</a:t>
            </a:r>
            <a:endParaRPr/>
          </a:p>
        </p:txBody>
      </p:sp>
      <p:sp>
        <p:nvSpPr>
          <p:cNvPr id="5" name="Rectangle à coins arrondis 4"/>
          <p:cNvSpPr/>
          <p:nvPr/>
        </p:nvSpPr>
        <p:spPr>
          <a:xfrm>
            <a:off x="180000" y="2401789"/>
            <a:ext cx="775855" cy="284019"/>
          </a:xfrm>
          <a:prstGeom prst="roundRect">
            <a:avLst/>
          </a:prstGeom>
          <a:solidFill>
            <a:srgbClr val="98D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OMS addition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600" y="634575"/>
            <a:ext cx="4552449" cy="3849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2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 1.1 WQ-IE – Features</a:t>
            </a:r>
            <a:endParaRPr/>
          </a:p>
        </p:txBody>
      </p:sp>
      <p:sp>
        <p:nvSpPr>
          <p:cNvPr id="488" name="Google Shape;488;p42"/>
          <p:cNvSpPr/>
          <p:nvPr/>
        </p:nvSpPr>
        <p:spPr>
          <a:xfrm>
            <a:off x="2394125" y="2251050"/>
            <a:ext cx="447300" cy="747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2"/>
          <p:cNvSpPr txBox="1"/>
          <p:nvPr/>
        </p:nvSpPr>
        <p:spPr>
          <a:xfrm>
            <a:off x="180000" y="864000"/>
            <a:ext cx="3548700" cy="19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Adding the River as Feature and linking a time series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FeatureType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Datastream → UltimateFeatureOfInterest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80000" y="2921331"/>
            <a:ext cx="775855" cy="284019"/>
          </a:xfrm>
          <a:prstGeom prst="roundRect">
            <a:avLst/>
          </a:prstGeom>
          <a:solidFill>
            <a:srgbClr val="98D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OMS addition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3"/>
          <p:cNvSpPr txBox="1"/>
          <p:nvPr/>
        </p:nvSpPr>
        <p:spPr>
          <a:xfrm>
            <a:off x="180000" y="864000"/>
            <a:ext cx="4200900" cy="25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Relating Features to other Features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RelatedFeature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RelationRole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same for: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RelatedThing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RelatedDatastream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+"/>
            </a:pPr>
            <a:r>
              <a:rPr lang="en-GB" sz="1800">
                <a:solidFill>
                  <a:schemeClr val="dk2"/>
                </a:solidFill>
              </a:rPr>
              <a:t>RelatedObservation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95" name="Google Shape;495;p43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 1.1 WQ-IE – Relations</a:t>
            </a:r>
            <a:endParaRPr/>
          </a:p>
        </p:txBody>
      </p:sp>
      <p:pic>
        <p:nvPicPr>
          <p:cNvPr id="496" name="Google Shape;4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425" y="1445125"/>
            <a:ext cx="6302698" cy="30125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à coins arrondis 4"/>
          <p:cNvSpPr/>
          <p:nvPr/>
        </p:nvSpPr>
        <p:spPr>
          <a:xfrm>
            <a:off x="180000" y="3520722"/>
            <a:ext cx="775855" cy="284019"/>
          </a:xfrm>
          <a:prstGeom prst="roundRect">
            <a:avLst/>
          </a:prstGeom>
          <a:solidFill>
            <a:srgbClr val="E1D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Relation extension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050" y="518700"/>
            <a:ext cx="6036951" cy="4624977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4"/>
          <p:cNvSpPr txBox="1">
            <a:spLocks noGrp="1"/>
          </p:cNvSpPr>
          <p:nvPr>
            <p:ph type="title"/>
          </p:nvPr>
        </p:nvSpPr>
        <p:spPr>
          <a:xfrm>
            <a:off x="1879200" y="72850"/>
            <a:ext cx="6953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 1.1 WQ-IE</a:t>
            </a:r>
            <a:endParaRPr/>
          </a:p>
        </p:txBody>
      </p:sp>
      <p:sp>
        <p:nvSpPr>
          <p:cNvPr id="503" name="Google Shape;503;p44"/>
          <p:cNvSpPr txBox="1"/>
          <p:nvPr/>
        </p:nvSpPr>
        <p:spPr>
          <a:xfrm>
            <a:off x="180000" y="864000"/>
            <a:ext cx="3227400" cy="8309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2"/>
                </a:solidFill>
              </a:rPr>
              <a:t>Full data model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 dirty="0">
                <a:solidFill>
                  <a:schemeClr val="dk2"/>
                </a:solidFill>
              </a:rPr>
              <a:t>Still v1.1 </a:t>
            </a:r>
            <a:r>
              <a:rPr lang="en-GB" dirty="0" smtClean="0">
                <a:solidFill>
                  <a:schemeClr val="dk2"/>
                </a:solidFill>
              </a:rPr>
              <a:t>compatible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-GB" dirty="0" smtClean="0">
                <a:solidFill>
                  <a:schemeClr val="dk2"/>
                </a:solidFill>
              </a:rPr>
              <a:t>Paving the way to STA 2.0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180000" y="1771406"/>
            <a:ext cx="775855" cy="284019"/>
          </a:xfrm>
          <a:prstGeom prst="roundRect">
            <a:avLst/>
          </a:prstGeom>
          <a:solidFill>
            <a:srgbClr val="A9C4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STA 1.1</a:t>
            </a:r>
            <a:endParaRPr lang="fr-FR" sz="10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180000" y="2145479"/>
            <a:ext cx="775855" cy="284019"/>
          </a:xfrm>
          <a:prstGeom prst="roundRect">
            <a:avLst/>
          </a:prstGeom>
          <a:solidFill>
            <a:srgbClr val="98D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OMS addition</a:t>
            </a:r>
            <a:endParaRPr lang="fr-FR" sz="1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180000" y="2474700"/>
            <a:ext cx="775855" cy="284019"/>
          </a:xfrm>
          <a:prstGeom prst="roundRect">
            <a:avLst/>
          </a:prstGeom>
          <a:solidFill>
            <a:srgbClr val="E1D5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smtClean="0"/>
              <a:t>Relation extension</a:t>
            </a:r>
            <a:endParaRPr lang="fr-FR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998117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2000" b="1" dirty="0" smtClean="0">
                <a:solidFill>
                  <a:schemeClr val="lt1"/>
                </a:solidFill>
              </a:rPr>
              <a:t>FAIR </a:t>
            </a:r>
            <a:r>
              <a:rPr lang="en-US" sz="2000" b="1" dirty="0">
                <a:solidFill>
                  <a:schemeClr val="lt1"/>
                </a:solidFill>
              </a:rPr>
              <a:t>water quality data exchange thanks to international OGC water </a:t>
            </a:r>
            <a:r>
              <a:rPr lang="en-US" sz="2000" b="1" dirty="0" smtClean="0">
                <a:solidFill>
                  <a:schemeClr val="lt1"/>
                </a:solidFill>
              </a:rPr>
              <a:t>standards</a:t>
            </a:r>
          </a:p>
        </p:txBody>
      </p:sp>
      <p:pic>
        <p:nvPicPr>
          <p:cNvPr id="4" name="Google Shape;116;p15"/>
          <p:cNvPicPr preferRelativeResize="0"/>
          <p:nvPr/>
        </p:nvPicPr>
        <p:blipFill rotWithShape="1">
          <a:blip r:embed="rId4">
            <a:alphaModFix/>
          </a:blip>
          <a:srcRect t="8274"/>
          <a:stretch/>
        </p:blipFill>
        <p:spPr>
          <a:xfrm>
            <a:off x="2473037" y="2654313"/>
            <a:ext cx="4745182" cy="23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lèche droite 6"/>
          <p:cNvSpPr/>
          <p:nvPr/>
        </p:nvSpPr>
        <p:spPr>
          <a:xfrm>
            <a:off x="1586346" y="4523574"/>
            <a:ext cx="935182" cy="4779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361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5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Implementation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p45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5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Who</a:t>
            </a:r>
            <a:endParaRPr dirty="0">
              <a:solidFill>
                <a:schemeClr val="dk1"/>
              </a:solidFill>
            </a:endParaRPr>
          </a:p>
          <a:p>
            <a:pPr marL="381000" lvl="2" indent="-215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GB" dirty="0">
                <a:solidFill>
                  <a:schemeClr val="dk1"/>
                </a:solidFill>
              </a:rPr>
              <a:t>Water Quality IE members USGS, USEPA, DataStream (Canada), BRGM, </a:t>
            </a:r>
            <a:r>
              <a:rPr lang="en-GB" dirty="0" err="1">
                <a:solidFill>
                  <a:schemeClr val="dk1"/>
                </a:solidFill>
              </a:rPr>
              <a:t>BaFG</a:t>
            </a:r>
            <a:r>
              <a:rPr lang="en-GB" dirty="0">
                <a:solidFill>
                  <a:schemeClr val="dk1"/>
                </a:solidFill>
              </a:rPr>
              <a:t> (</a:t>
            </a:r>
            <a:r>
              <a:rPr lang="en-GB" dirty="0" err="1">
                <a:solidFill>
                  <a:schemeClr val="dk1"/>
                </a:solidFill>
              </a:rPr>
              <a:t>Unesco</a:t>
            </a:r>
            <a:r>
              <a:rPr lang="en-GB" dirty="0">
                <a:solidFill>
                  <a:schemeClr val="dk1"/>
                </a:solidFill>
              </a:rPr>
              <a:t> Gems water), </a:t>
            </a:r>
            <a:r>
              <a:rPr lang="en-GB" dirty="0" err="1" smtClean="0">
                <a:solidFill>
                  <a:schemeClr val="dk1"/>
                </a:solidFill>
              </a:rPr>
              <a:t>Fraunhofer</a:t>
            </a:r>
            <a:endParaRPr dirty="0">
              <a:solidFill>
                <a:schemeClr val="dk1"/>
              </a:solidFill>
            </a:endParaRPr>
          </a:p>
          <a:p>
            <a:pPr marL="38100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>
                <a:solidFill>
                  <a:schemeClr val="dk1"/>
                </a:solidFill>
              </a:rPr>
              <a:t>EU Water4All </a:t>
            </a:r>
            <a:r>
              <a:rPr lang="en-GB" dirty="0" smtClean="0">
                <a:solidFill>
                  <a:schemeClr val="dk1"/>
                </a:solidFill>
              </a:rPr>
              <a:t>project partners</a:t>
            </a:r>
            <a:endParaRPr dirty="0">
              <a:solidFill>
                <a:schemeClr val="dk1"/>
              </a:solidFill>
            </a:endParaRP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 dirty="0">
                <a:solidFill>
                  <a:schemeClr val="dk1"/>
                </a:solidFill>
              </a:rPr>
              <a:t>Ex : Danish DEP, ISPRA, </a:t>
            </a:r>
            <a:r>
              <a:rPr lang="en-GB" dirty="0" err="1" smtClean="0">
                <a:solidFill>
                  <a:schemeClr val="dk1"/>
                </a:solidFill>
              </a:rPr>
              <a:t>Fraunhofer</a:t>
            </a:r>
            <a:r>
              <a:rPr lang="en-GB" dirty="0" smtClean="0">
                <a:solidFill>
                  <a:schemeClr val="dk1"/>
                </a:solidFill>
              </a:rPr>
              <a:t>, VITO </a:t>
            </a:r>
            <a:r>
              <a:rPr lang="en-GB" dirty="0">
                <a:solidFill>
                  <a:schemeClr val="dk1"/>
                </a:solidFill>
              </a:rPr>
              <a:t>etc…</a:t>
            </a:r>
            <a:endParaRPr dirty="0">
              <a:solidFill>
                <a:schemeClr val="dk1"/>
              </a:solidFill>
            </a:endParaRPr>
          </a:p>
          <a:p>
            <a:pPr marL="381000" lvl="2" indent="-215900">
              <a:spcBef>
                <a:spcPts val="500"/>
              </a:spcBef>
              <a:buClr>
                <a:schemeClr val="dk1"/>
              </a:buClr>
              <a:buSzPts val="1400"/>
              <a:buChar char="o"/>
            </a:pPr>
            <a:r>
              <a:rPr lang="en-GB" dirty="0">
                <a:solidFill>
                  <a:schemeClr val="dk1"/>
                </a:solidFill>
              </a:rPr>
              <a:t>EU GSEU project partners</a:t>
            </a:r>
            <a:endParaRPr dirty="0"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Many EU geological surveys</a:t>
            </a:r>
            <a:endParaRPr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What 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215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GB" dirty="0">
                <a:solidFill>
                  <a:schemeClr val="dk1"/>
                </a:solidFill>
              </a:rPr>
              <a:t>FROST Data Model Plugin </a:t>
            </a:r>
            <a:r>
              <a:rPr lang="en-GB" u="sng" dirty="0">
                <a:solidFill>
                  <a:schemeClr val="hlink"/>
                </a:solidFill>
                <a:hlinkClick r:id="rId4"/>
              </a:rPr>
              <a:t>https://github.com/hylkevds/FROST-Server.Plugin.WaterQualityIE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>
                <a:solidFill>
                  <a:schemeClr val="dk1"/>
                </a:solidFill>
              </a:rPr>
              <a:t>Docker Image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u="sng" dirty="0">
                <a:solidFill>
                  <a:schemeClr val="hlink"/>
                </a:solidFill>
                <a:hlinkClick r:id="rId5"/>
              </a:rPr>
              <a:t>https://hub.docker.com/r/hylkevds/frost-http-waterquality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12" name="Google Shape;512;p45"/>
          <p:cNvPicPr preferRelativeResize="0"/>
          <p:nvPr/>
        </p:nvPicPr>
        <p:blipFill rotWithShape="1">
          <a:blip r:embed="rId6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61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Implementation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How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>
                <a:solidFill>
                  <a:schemeClr val="dk1"/>
                </a:solidFill>
              </a:rPr>
              <a:t>Documentation being written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Google doc for now, will be moved to the GitHub when more mature </a:t>
            </a:r>
            <a:r>
              <a:rPr lang="en-GB" sz="1100" u="sng" dirty="0">
                <a:solidFill>
                  <a:schemeClr val="hlink"/>
                </a:solidFill>
                <a:hlinkClick r:id="rId4"/>
              </a:rPr>
              <a:t>https://docs.google.com/document/d/1Oqjxrz8uY_Q9OKBwEM2ZufrCEnlYvA4vWIIJSiMyGT4/edit</a:t>
            </a:r>
            <a:r>
              <a:rPr lang="en-GB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Demo endpoints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215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GB" dirty="0">
                <a:solidFill>
                  <a:schemeClr val="dk1"/>
                </a:solidFill>
              </a:rPr>
              <a:t>Open Free-For-All Service (no data yet)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u="sng" dirty="0">
                <a:solidFill>
                  <a:schemeClr val="hlink"/>
                </a:solidFill>
                <a:hlinkClick r:id="rId5"/>
              </a:rPr>
              <a:t>https://ogc-demo.k8s.ilt-dmz.iosb.fraunhofer.de/FROST-WaterQuality/v1.1/</a:t>
            </a:r>
            <a:r>
              <a:rPr lang="en-GB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>
                <a:solidFill>
                  <a:schemeClr val="dk1"/>
                </a:solidFill>
              </a:rPr>
              <a:t>USGS endpoint (work in progress)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Data: </a:t>
            </a:r>
            <a:r>
              <a:rPr lang="en-GB" u="sng" dirty="0">
                <a:solidFill>
                  <a:schemeClr val="hlink"/>
                </a:solidFill>
                <a:hlinkClick r:id="rId6"/>
              </a:rPr>
              <a:t>https://wqp.wqie.internetofwater.app/FROST-Server/v1.1</a:t>
            </a:r>
            <a:r>
              <a:rPr lang="en-GB" dirty="0">
                <a:solidFill>
                  <a:schemeClr val="dk1"/>
                </a:solidFill>
              </a:rPr>
              <a:t>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Map: </a:t>
            </a:r>
            <a:r>
              <a:rPr lang="en-GB" u="sng" dirty="0">
                <a:solidFill>
                  <a:schemeClr val="hlink"/>
                </a:solidFill>
                <a:hlinkClick r:id="rId7"/>
              </a:rPr>
              <a:t>https://wqp.wqie.internetofwater.app/</a:t>
            </a:r>
            <a:r>
              <a:rPr lang="en-GB" dirty="0">
                <a:solidFill>
                  <a:schemeClr val="dk1"/>
                </a:solidFill>
              </a:rPr>
              <a:t> </a:t>
            </a:r>
            <a:br>
              <a:rPr lang="en-GB" dirty="0">
                <a:solidFill>
                  <a:schemeClr val="dk1"/>
                </a:solidFill>
              </a:rPr>
            </a:br>
            <a:r>
              <a:rPr lang="en-GB" dirty="0">
                <a:solidFill>
                  <a:schemeClr val="dk1"/>
                </a:solidFill>
              </a:rPr>
              <a:t>Map: </a:t>
            </a:r>
            <a:r>
              <a:rPr lang="en-GB" u="sng" dirty="0">
                <a:solidFill>
                  <a:schemeClr val="hlink"/>
                </a:solidFill>
                <a:hlinkClick r:id="rId8"/>
              </a:rPr>
              <a:t>https://wg-brgm.k8s.ilt-dmz.iosb.fraunhofer.de/servlet/is/211/</a:t>
            </a:r>
            <a:r>
              <a:rPr lang="en-GB" dirty="0">
                <a:solidFill>
                  <a:schemeClr val="dk1"/>
                </a:solidFill>
              </a:rPr>
              <a:t> </a:t>
            </a:r>
            <a:endParaRPr lang="en-GB" dirty="0" smtClean="0">
              <a:solidFill>
                <a:schemeClr val="dk1"/>
              </a:solidFill>
            </a:endParaRPr>
          </a:p>
          <a:p>
            <a:pPr marL="184150"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dk1"/>
                </a:solidFill>
              </a:rPr>
              <a:t>    Also tested in QGIS </a:t>
            </a:r>
            <a:r>
              <a:rPr lang="en-GB" dirty="0" err="1" smtClean="0">
                <a:solidFill>
                  <a:schemeClr val="dk1"/>
                </a:solidFill>
              </a:rPr>
              <a:t>SensorThings</a:t>
            </a:r>
            <a:r>
              <a:rPr lang="en-GB" dirty="0" smtClean="0">
                <a:solidFill>
                  <a:schemeClr val="dk1"/>
                </a:solidFill>
              </a:rPr>
              <a:t> API Plugin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21" name="Google Shape;521;p46"/>
          <p:cNvPicPr preferRelativeResize="0"/>
          <p:nvPr/>
        </p:nvPicPr>
        <p:blipFill rotWithShape="1">
          <a:blip r:embed="rId9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61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8110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7F7F7F"/>
                </a:solidFill>
              </a:rPr>
              <a:t>6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1864857" y="221673"/>
            <a:ext cx="572429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 b="1">
                <a:solidFill>
                  <a:schemeClr val="dk1"/>
                </a:solidFill>
              </a:rPr>
              <a:t>Group dynamics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1927860" y="811023"/>
            <a:ext cx="7162800" cy="395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</a:rPr>
              <a:t>A long history of joint activities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2003 - Earth Systems Science Domain Working Group (DWG)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2009 - Hydrology DWG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2011 - Groundwater Interoperability Experiment (IE)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2011 - Water Information Services Concept Development Study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2011 - Surface Water Interoperability IE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2012 - Hydrology Forecasting IE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2013 - Climate-Hydrology Information Sharing Pilot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2013 - GroundWater IE2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2014 - Water ML 2.0 Standards Working Group (SWG)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2015 - Hydrographic Features SWG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2015 - Research Data Alliance Global Water Information IG (Hydro DWG sister group)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2016 - Groundwater SWG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2017 - Geoscience DWG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2018 - Environmental Linked Features IE (ELFIE)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2019 - Borehole IE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2021 - Second ELFIE (SELFIE)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2022 - Water Quality IE =&gt; </a:t>
            </a:r>
            <a:r>
              <a:rPr lang="en" sz="1100">
                <a:solidFill>
                  <a:schemeClr val="dk1"/>
                </a:solidFill>
              </a:rPr>
              <a:t>on going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44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Implementation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 smtClean="0">
                <a:solidFill>
                  <a:schemeClr val="dk1"/>
                </a:solidFill>
              </a:rPr>
              <a:t>It works !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5986"/>
            <a:ext cx="4102436" cy="2152976"/>
          </a:xfrm>
          <a:prstGeom prst="rect">
            <a:avLst/>
          </a:prstGeom>
        </p:spPr>
      </p:pic>
      <p:pic>
        <p:nvPicPr>
          <p:cNvPr id="15" name="Google Shape;16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6713" y="18384"/>
            <a:ext cx="4295557" cy="2015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1878" y="2033654"/>
            <a:ext cx="4487645" cy="21127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864848" y="3596482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Surface water </a:t>
            </a:r>
            <a:r>
              <a:rPr lang="fr-FR" sz="1200" dirty="0" err="1" smtClean="0"/>
              <a:t>quality</a:t>
            </a:r>
            <a:endParaRPr lang="fr-FR" sz="1200" dirty="0"/>
          </a:p>
          <a:p>
            <a:r>
              <a:rPr lang="fr-FR" sz="1200" dirty="0"/>
              <a:t>USGS – Internet of Water US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4572000" y="4252795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Surface water </a:t>
            </a:r>
            <a:r>
              <a:rPr lang="fr-FR" sz="1200" dirty="0" err="1" smtClean="0"/>
              <a:t>quality</a:t>
            </a:r>
            <a:endParaRPr lang="fr-FR" sz="1200" dirty="0"/>
          </a:p>
          <a:p>
            <a:r>
              <a:rPr lang="fr-FR" sz="1200" dirty="0" smtClean="0"/>
              <a:t>France - Germany</a:t>
            </a:r>
            <a:endParaRPr lang="fr-FR" sz="1200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7282070" y="4366591"/>
            <a:ext cx="1577008" cy="6957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1402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Implementation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7282070" y="4366591"/>
            <a:ext cx="1577008" cy="6957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525" y="832600"/>
            <a:ext cx="6897475" cy="431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7;p25"/>
          <p:cNvSpPr txBox="1">
            <a:spLocks/>
          </p:cNvSpPr>
          <p:nvPr/>
        </p:nvSpPr>
        <p:spPr>
          <a:xfrm>
            <a:off x="-8954" y="1365102"/>
            <a:ext cx="2018729" cy="7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 dirty="0" smtClean="0"/>
              <a:t>French &amp; German Data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 smtClean="0"/>
              <a:t>1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440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6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sp>
        <p:nvSpPr>
          <p:cNvPr id="518" name="Google Shape;518;p46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Implementation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6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6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7282070" y="4366591"/>
            <a:ext cx="1577008" cy="69573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Google Shape;187;p25"/>
          <p:cNvSpPr txBox="1">
            <a:spLocks/>
          </p:cNvSpPr>
          <p:nvPr/>
        </p:nvSpPr>
        <p:spPr>
          <a:xfrm>
            <a:off x="-8954" y="1365102"/>
            <a:ext cx="2018729" cy="74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SzPts val="1400"/>
              <a:buFont typeface="Arial"/>
              <a:buChar char="●"/>
            </a:pPr>
            <a:r>
              <a:rPr lang="en-US" dirty="0" smtClean="0"/>
              <a:t>French &amp; German Data</a:t>
            </a:r>
          </a:p>
          <a:p>
            <a:pPr marL="457200" indent="-317500">
              <a:buSzPts val="1400"/>
              <a:buFont typeface="Arial"/>
              <a:buChar char="●"/>
            </a:pPr>
            <a:r>
              <a:rPr lang="en-US" dirty="0" smtClean="0"/>
              <a:t>1 Map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50" y="836313"/>
            <a:ext cx="7248525" cy="35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60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1333593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lvl="0">
              <a:lnSpc>
                <a:spcPct val="108823"/>
              </a:lnSpc>
              <a:buSzPts val="1100"/>
            </a:pPr>
            <a:r>
              <a:rPr lang="en-US" sz="2000" b="1" dirty="0" smtClean="0">
                <a:solidFill>
                  <a:schemeClr val="lt1"/>
                </a:solidFill>
              </a:rPr>
              <a:t>FAIR </a:t>
            </a:r>
            <a:r>
              <a:rPr lang="en-US" sz="2000" b="1" dirty="0">
                <a:solidFill>
                  <a:schemeClr val="lt1"/>
                </a:solidFill>
              </a:rPr>
              <a:t>water quality data exchange thanks to international OGC water </a:t>
            </a:r>
            <a:r>
              <a:rPr lang="en-US" sz="2000" b="1" dirty="0" smtClean="0">
                <a:solidFill>
                  <a:schemeClr val="lt1"/>
                </a:solidFill>
              </a:rPr>
              <a:t>standards</a:t>
            </a:r>
          </a:p>
          <a:p>
            <a:pPr lvl="0" algn="ctr">
              <a:lnSpc>
                <a:spcPct val="108823"/>
              </a:lnSpc>
              <a:buSzPts val="1100"/>
            </a:pPr>
            <a:r>
              <a:rPr lang="en-US" sz="2000" b="1" dirty="0" smtClean="0">
                <a:solidFill>
                  <a:schemeClr val="lt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351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  <p:sp>
        <p:nvSpPr>
          <p:cNvPr id="527" name="Google Shape;527;p47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>
                <a:solidFill>
                  <a:schemeClr val="dk1"/>
                </a:solidFill>
              </a:rPr>
              <a:t>Landing the Interoperability Experiment 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When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>
                <a:solidFill>
                  <a:schemeClr val="dk1"/>
                </a:solidFill>
              </a:rPr>
              <a:t>Current target =&gt; OGC Member Meeting in June </a:t>
            </a:r>
            <a:r>
              <a:rPr lang="en-GB" dirty="0" smtClean="0">
                <a:solidFill>
                  <a:schemeClr val="dk1"/>
                </a:solidFill>
              </a:rPr>
              <a:t>2024 (OGC Hydro DWG session)</a:t>
            </a: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>
                <a:solidFill>
                  <a:schemeClr val="dk1"/>
                </a:solidFill>
              </a:rPr>
              <a:t>What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215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en-GB" dirty="0">
                <a:solidFill>
                  <a:schemeClr val="dk1"/>
                </a:solidFill>
              </a:rPr>
              <a:t>Demo based on the implementation feedback</a:t>
            </a:r>
            <a:endParaRPr dirty="0">
              <a:solidFill>
                <a:schemeClr val="dk1"/>
              </a:solidFill>
            </a:endParaRP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>
                <a:solidFill>
                  <a:schemeClr val="dk1"/>
                </a:solidFill>
              </a:rPr>
              <a:t>+ draft Engineering Report </a:t>
            </a:r>
            <a:endParaRPr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summarizing the findings from the IE</a:t>
            </a:r>
            <a:endParaRPr dirty="0">
              <a:solidFill>
                <a:schemeClr val="dk1"/>
              </a:solidFill>
            </a:endParaRPr>
          </a:p>
          <a:p>
            <a:pPr marL="914400" marR="0" lvl="1" indent="-2984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dirty="0">
                <a:solidFill>
                  <a:schemeClr val="dk1"/>
                </a:solidFill>
              </a:rPr>
              <a:t>and proposing next steps. Ex : adoption of a Best Practice for Water Quality data exchange Water ML2.0 Part 5 and (potentially) a revision of WaterML2.0 Part 1 : </a:t>
            </a:r>
            <a:r>
              <a:rPr lang="en-GB" dirty="0" err="1">
                <a:solidFill>
                  <a:schemeClr val="dk1"/>
                </a:solidFill>
              </a:rPr>
              <a:t>TimeSeries</a:t>
            </a:r>
            <a:endParaRPr dirty="0">
              <a:solidFill>
                <a:schemeClr val="dk1"/>
              </a:solidFill>
            </a:endParaRP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61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sp>
        <p:nvSpPr>
          <p:cNvPr id="527" name="Google Shape;527;p47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 smtClean="0">
                <a:solidFill>
                  <a:schemeClr val="dk1"/>
                </a:solidFill>
              </a:rPr>
              <a:t>Steps after the Interoperability </a:t>
            </a:r>
            <a:r>
              <a:rPr lang="en-GB" sz="2100" b="1" dirty="0">
                <a:solidFill>
                  <a:schemeClr val="dk1"/>
                </a:solidFill>
              </a:rPr>
              <a:t>Experiment 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 smtClean="0">
                <a:solidFill>
                  <a:schemeClr val="dk1"/>
                </a:solidFill>
              </a:rPr>
              <a:t>Finalize a </a:t>
            </a:r>
            <a:r>
              <a:rPr lang="en-US" dirty="0" smtClean="0">
                <a:solidFill>
                  <a:schemeClr val="dk1"/>
                </a:solidFill>
              </a:rPr>
              <a:t>Best </a:t>
            </a:r>
            <a:r>
              <a:rPr lang="en-US" dirty="0">
                <a:solidFill>
                  <a:schemeClr val="dk1"/>
                </a:solidFill>
              </a:rPr>
              <a:t>Practice for Water Quality data exchange Water ML2.0 Part 5 and </a:t>
            </a:r>
            <a:r>
              <a:rPr lang="en-US" dirty="0" smtClean="0">
                <a:solidFill>
                  <a:schemeClr val="dk1"/>
                </a:solidFill>
              </a:rPr>
              <a:t>start a draft revision </a:t>
            </a:r>
            <a:r>
              <a:rPr lang="en-US" dirty="0">
                <a:solidFill>
                  <a:schemeClr val="dk1"/>
                </a:solidFill>
              </a:rPr>
              <a:t>of WaterML2.0 Part 1 : </a:t>
            </a:r>
            <a:r>
              <a:rPr lang="en-US" dirty="0" err="1" smtClean="0">
                <a:solidFill>
                  <a:schemeClr val="dk1"/>
                </a:solidFill>
              </a:rPr>
              <a:t>TimeSeries</a:t>
            </a:r>
            <a:r>
              <a:rPr lang="en-US" dirty="0" smtClean="0">
                <a:solidFill>
                  <a:schemeClr val="dk1"/>
                </a:solidFill>
              </a:rPr>
              <a:t> (to align with OMS and ST API )</a:t>
            </a:r>
            <a:endParaRPr lang="en-US" dirty="0">
              <a:solidFill>
                <a:schemeClr val="dk1"/>
              </a:solidFill>
            </a:endParaRPr>
          </a:p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endParaRPr lang="en-GB" dirty="0" smtClean="0">
              <a:solidFill>
                <a:schemeClr val="dk1"/>
              </a:solidFill>
            </a:endParaRPr>
          </a:p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dirty="0" smtClean="0">
                <a:solidFill>
                  <a:schemeClr val="dk1"/>
                </a:solidFill>
              </a:rPr>
              <a:t>Work on shared ‘controlled’ </a:t>
            </a:r>
            <a:r>
              <a:rPr lang="fr-FR" dirty="0" err="1" smtClean="0">
                <a:solidFill>
                  <a:schemeClr val="dk1"/>
                </a:solidFill>
              </a:rPr>
              <a:t>vocabularies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 smtClean="0">
                <a:solidFill>
                  <a:schemeClr val="dk1"/>
                </a:solidFill>
              </a:rPr>
              <a:t>Observed Property </a:t>
            </a:r>
            <a:r>
              <a:rPr lang="en-GB" dirty="0" smtClean="0">
                <a:solidFill>
                  <a:schemeClr val="dk1"/>
                </a:solidFill>
              </a:rPr>
              <a:t>(? </a:t>
            </a:r>
            <a:r>
              <a:rPr lang="en-GB" smtClean="0">
                <a:solidFill>
                  <a:schemeClr val="dk1"/>
                </a:solidFill>
              </a:rPr>
              <a:t>using I-ADOPT ? ), </a:t>
            </a:r>
            <a:r>
              <a:rPr lang="en-GB" smtClean="0">
                <a:solidFill>
                  <a:schemeClr val="dk1"/>
                </a:solidFill>
              </a:rPr>
              <a:t>Observing </a:t>
            </a:r>
            <a:r>
              <a:rPr lang="en-GB" smtClean="0">
                <a:solidFill>
                  <a:schemeClr val="dk1"/>
                </a:solidFill>
              </a:rPr>
              <a:t>Procedure, …</a:t>
            </a:r>
            <a:endParaRPr lang="en-GB" dirty="0" smtClean="0">
              <a:solidFill>
                <a:schemeClr val="dk1"/>
              </a:solidFill>
            </a:endParaRP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19050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fr-FR" dirty="0" err="1" smtClean="0">
                <a:solidFill>
                  <a:schemeClr val="dk1"/>
                </a:solidFill>
              </a:rPr>
              <a:t>Current</a:t>
            </a:r>
            <a:r>
              <a:rPr lang="fr-FR" dirty="0" smtClean="0">
                <a:solidFill>
                  <a:schemeClr val="dk1"/>
                </a:solidFill>
              </a:rPr>
              <a:t> </a:t>
            </a:r>
            <a:r>
              <a:rPr lang="fr-FR" dirty="0" err="1" smtClean="0">
                <a:solidFill>
                  <a:schemeClr val="dk1"/>
                </a:solidFill>
              </a:rPr>
              <a:t>UseCases</a:t>
            </a:r>
            <a:endParaRPr dirty="0">
              <a:solidFill>
                <a:schemeClr val="dk1"/>
              </a:solidFill>
            </a:endParaRPr>
          </a:p>
          <a:p>
            <a:pPr marL="381000" marR="0" lvl="2" indent="-215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</a:pPr>
            <a:r>
              <a:rPr lang="fr-FR" dirty="0" smtClean="0">
                <a:solidFill>
                  <a:schemeClr val="dk1"/>
                </a:solidFill>
              </a:rPr>
              <a:t>More </a:t>
            </a:r>
            <a:r>
              <a:rPr lang="fr-FR" dirty="0" err="1" smtClean="0">
                <a:solidFill>
                  <a:schemeClr val="dk1"/>
                </a:solidFill>
              </a:rPr>
              <a:t>implementations</a:t>
            </a:r>
            <a:r>
              <a:rPr lang="fr-FR" dirty="0" smtClean="0">
                <a:solidFill>
                  <a:schemeClr val="dk1"/>
                </a:solidFill>
              </a:rPr>
              <a:t> : </a:t>
            </a:r>
            <a:r>
              <a:rPr lang="fr-FR" dirty="0" smtClean="0">
                <a:solidFill>
                  <a:schemeClr val="dk1"/>
                </a:solidFill>
              </a:rPr>
              <a:t>La </a:t>
            </a:r>
            <a:r>
              <a:rPr lang="fr-FR" dirty="0" err="1" smtClean="0">
                <a:solidFill>
                  <a:schemeClr val="dk1"/>
                </a:solidFill>
              </a:rPr>
              <a:t>Plata</a:t>
            </a:r>
            <a:r>
              <a:rPr lang="fr-FR" dirty="0" smtClean="0">
                <a:solidFill>
                  <a:schemeClr val="dk1"/>
                </a:solidFill>
              </a:rPr>
              <a:t> basin countries (</a:t>
            </a:r>
            <a:r>
              <a:rPr lang="fr-FR" dirty="0" err="1" smtClean="0">
                <a:solidFill>
                  <a:schemeClr val="dk1"/>
                </a:solidFill>
              </a:rPr>
              <a:t>through</a:t>
            </a:r>
            <a:r>
              <a:rPr lang="fr-FR" dirty="0" smtClean="0">
                <a:solidFill>
                  <a:schemeClr val="dk1"/>
                </a:solidFill>
              </a:rPr>
              <a:t> WMO), more Water4All and GSEU </a:t>
            </a:r>
            <a:r>
              <a:rPr lang="fr-FR" dirty="0" err="1" smtClean="0">
                <a:solidFill>
                  <a:schemeClr val="dk1"/>
                </a:solidFill>
              </a:rPr>
              <a:t>project</a:t>
            </a:r>
            <a:r>
              <a:rPr lang="fr-FR" dirty="0" smtClean="0">
                <a:solidFill>
                  <a:schemeClr val="dk1"/>
                </a:solidFill>
              </a:rPr>
              <a:t> </a:t>
            </a:r>
            <a:r>
              <a:rPr lang="fr-FR" dirty="0" err="1" smtClean="0">
                <a:solidFill>
                  <a:schemeClr val="dk1"/>
                </a:solidFill>
              </a:rPr>
              <a:t>partners</a:t>
            </a:r>
            <a:endParaRPr lang="fr-FR" dirty="0" smtClean="0">
              <a:solidFill>
                <a:schemeClr val="dk1"/>
              </a:solidFill>
            </a:endParaRPr>
          </a:p>
          <a:p>
            <a:pPr marL="165100"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fr-FR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fr-FR" dirty="0" err="1" smtClean="0">
                <a:solidFill>
                  <a:schemeClr val="dk1"/>
                </a:solidFill>
              </a:rPr>
              <a:t>Address</a:t>
            </a:r>
            <a:r>
              <a:rPr lang="fr-FR" dirty="0" smtClean="0">
                <a:solidFill>
                  <a:schemeClr val="dk1"/>
                </a:solidFill>
              </a:rPr>
              <a:t> the </a:t>
            </a:r>
            <a:r>
              <a:rPr lang="fr-FR" dirty="0" err="1" smtClean="0">
                <a:solidFill>
                  <a:schemeClr val="dk1"/>
                </a:solidFill>
              </a:rPr>
              <a:t>other</a:t>
            </a:r>
            <a:r>
              <a:rPr lang="fr-FR" dirty="0" smtClean="0">
                <a:solidFill>
                  <a:schemeClr val="dk1"/>
                </a:solidFill>
              </a:rPr>
              <a:t> </a:t>
            </a:r>
            <a:r>
              <a:rPr lang="fr-FR" dirty="0" err="1" smtClean="0">
                <a:solidFill>
                  <a:schemeClr val="dk1"/>
                </a:solidFill>
              </a:rPr>
              <a:t>UseCases</a:t>
            </a:r>
            <a:endParaRPr lang="fr-FR" dirty="0" smtClean="0">
              <a:solidFill>
                <a:schemeClr val="dk1"/>
              </a:solidFill>
            </a:endParaRPr>
          </a:p>
          <a:p>
            <a:pPr marL="381000" lvl="2" indent="-215900">
              <a:spcBef>
                <a:spcPts val="500"/>
              </a:spcBef>
              <a:buClr>
                <a:schemeClr val="dk1"/>
              </a:buClr>
              <a:buSzPts val="1400"/>
              <a:buChar char="o"/>
            </a:pPr>
            <a:r>
              <a:rPr lang="en-US" dirty="0">
                <a:solidFill>
                  <a:schemeClr val="dk1"/>
                </a:solidFill>
              </a:rPr>
              <a:t>Out of scope this IE : Biology (taxa observation), Hydro Models, Remote </a:t>
            </a:r>
            <a:r>
              <a:rPr lang="en-US" dirty="0" smtClean="0">
                <a:solidFill>
                  <a:schemeClr val="dk1"/>
                </a:solidFill>
              </a:rPr>
              <a:t>Sensing</a:t>
            </a:r>
          </a:p>
          <a:p>
            <a:pPr marL="450850" lvl="2" indent="-285750">
              <a:spcBef>
                <a:spcPts val="500"/>
              </a:spcBef>
              <a:buClr>
                <a:schemeClr val="dk1"/>
              </a:buClr>
              <a:buSzPts val="1400"/>
              <a:buFont typeface="Symbol" panose="05050102010706020507" pitchFamily="18" charset="2"/>
              <a:buChar char="Þ"/>
            </a:pPr>
            <a:r>
              <a:rPr lang="en-US" dirty="0" smtClean="0">
                <a:solidFill>
                  <a:schemeClr val="dk1"/>
                </a:solidFill>
              </a:rPr>
              <a:t>Enough material for a WQ IE 2 </a:t>
            </a:r>
            <a:r>
              <a:rPr lang="en-US" dirty="0" smtClean="0">
                <a:solidFill>
                  <a:schemeClr val="dk1"/>
                </a:solidFill>
                <a:sym typeface="Wingdings" panose="05000000000000000000" pitchFamily="2" charset="2"/>
              </a:rPr>
              <a:t></a:t>
            </a:r>
            <a:endParaRPr lang="en-US" dirty="0" smtClean="0">
              <a:solidFill>
                <a:schemeClr val="dk1"/>
              </a:solidFill>
            </a:endParaRPr>
          </a:p>
          <a:p>
            <a:pPr marL="165100" lvl="2">
              <a:spcBef>
                <a:spcPts val="500"/>
              </a:spcBef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61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51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  <p:sp>
        <p:nvSpPr>
          <p:cNvPr id="527" name="Google Shape;527;p47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 smtClean="0">
                <a:solidFill>
                  <a:schemeClr val="dk1"/>
                </a:solidFill>
              </a:rPr>
              <a:t>Some hindsight on the effort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US" b="1" i="1" u="sng" dirty="0" smtClean="0">
                <a:solidFill>
                  <a:schemeClr val="dk1"/>
                </a:solidFill>
              </a:rPr>
              <a:t>How </a:t>
            </a:r>
            <a:r>
              <a:rPr lang="en-US" b="1" i="1" u="sng" dirty="0">
                <a:solidFill>
                  <a:schemeClr val="dk1"/>
                </a:solidFill>
              </a:rPr>
              <a:t>the new </a:t>
            </a:r>
            <a:r>
              <a:rPr lang="en-US" b="1" i="1" u="sng" dirty="0" smtClean="0">
                <a:solidFill>
                  <a:schemeClr val="dk1"/>
                </a:solidFill>
              </a:rPr>
              <a:t>“Observations, measurements and samples (OMS) ” is </a:t>
            </a:r>
            <a:r>
              <a:rPr lang="en-US" b="1" i="1" u="sng" dirty="0">
                <a:solidFill>
                  <a:schemeClr val="dk1"/>
                </a:solidFill>
              </a:rPr>
              <a:t>meaningful to the </a:t>
            </a:r>
            <a:r>
              <a:rPr lang="en-US" b="1" i="1" u="sng" dirty="0" smtClean="0">
                <a:solidFill>
                  <a:schemeClr val="dk1"/>
                </a:solidFill>
              </a:rPr>
              <a:t>Interoperability Experiment ?</a:t>
            </a: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b="1" i="1" u="sng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 smtClean="0">
                <a:solidFill>
                  <a:schemeClr val="dk1"/>
                </a:solidFill>
              </a:rPr>
              <a:t>Most of what is needed semantically is already within the OGC semantic baseline : OMS + OGC WaterML2.0 part 3 (</a:t>
            </a:r>
            <a:r>
              <a:rPr lang="en-GB" dirty="0" err="1" smtClean="0">
                <a:solidFill>
                  <a:schemeClr val="dk1"/>
                </a:solidFill>
              </a:rPr>
              <a:t>HydroFeatures</a:t>
            </a:r>
            <a:r>
              <a:rPr lang="en-GB" dirty="0" smtClean="0">
                <a:solidFill>
                  <a:schemeClr val="dk1"/>
                </a:solidFill>
              </a:rPr>
              <a:t>) and part 4 (</a:t>
            </a:r>
            <a:r>
              <a:rPr lang="en-GB" dirty="0" err="1" smtClean="0">
                <a:solidFill>
                  <a:schemeClr val="dk1"/>
                </a:solidFill>
              </a:rPr>
              <a:t>GroundWaterML</a:t>
            </a:r>
            <a:r>
              <a:rPr lang="en-GB" dirty="0" smtClean="0">
                <a:solidFill>
                  <a:schemeClr val="dk1"/>
                </a:solidFill>
              </a:rPr>
              <a:t> 2.0)</a:t>
            </a: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endParaRPr lang="en-GB" dirty="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o"/>
            </a:pPr>
            <a:r>
              <a:rPr lang="en-GB" dirty="0" smtClean="0">
                <a:solidFill>
                  <a:schemeClr val="dk1"/>
                </a:solidFill>
              </a:rPr>
              <a:t>OGC </a:t>
            </a:r>
            <a:r>
              <a:rPr lang="en-GB" dirty="0" err="1" smtClean="0">
                <a:solidFill>
                  <a:schemeClr val="dk1"/>
                </a:solidFill>
              </a:rPr>
              <a:t>SensorThings</a:t>
            </a:r>
            <a:r>
              <a:rPr lang="en-GB" dirty="0" smtClean="0">
                <a:solidFill>
                  <a:schemeClr val="dk1"/>
                </a:solidFill>
              </a:rPr>
              <a:t> API 1.1 being already Observations &amp; Measurements compliant we just needed to add the missing elements to make it OMS compliant (ex : </a:t>
            </a:r>
            <a:r>
              <a:rPr lang="en-GB" dirty="0" err="1" smtClean="0">
                <a:solidFill>
                  <a:schemeClr val="dk1"/>
                </a:solidFill>
              </a:rPr>
              <a:t>MaterialSample</a:t>
            </a:r>
            <a:r>
              <a:rPr lang="en-GB" dirty="0" smtClean="0">
                <a:solidFill>
                  <a:schemeClr val="dk1"/>
                </a:solidFill>
              </a:rPr>
              <a:t> and some others) </a:t>
            </a:r>
          </a:p>
          <a:p>
            <a:pPr marL="184150"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dirty="0" smtClean="0">
                <a:solidFill>
                  <a:schemeClr val="dk1"/>
                </a:solidFill>
              </a:rPr>
              <a:t>    This is</a:t>
            </a:r>
            <a:r>
              <a:rPr lang="en-GB" dirty="0">
                <a:solidFill>
                  <a:schemeClr val="dk1"/>
                </a:solidFill>
              </a:rPr>
              <a:t> </a:t>
            </a:r>
            <a:r>
              <a:rPr lang="en-GB" dirty="0" smtClean="0">
                <a:solidFill>
                  <a:schemeClr val="dk1"/>
                </a:solidFill>
              </a:rPr>
              <a:t>now embedded in </a:t>
            </a:r>
            <a:r>
              <a:rPr lang="en-GB" dirty="0" err="1" smtClean="0">
                <a:solidFill>
                  <a:schemeClr val="dk1"/>
                </a:solidFill>
              </a:rPr>
              <a:t>SensorThings</a:t>
            </a:r>
            <a:r>
              <a:rPr lang="en-GB" dirty="0" smtClean="0">
                <a:solidFill>
                  <a:schemeClr val="dk1"/>
                </a:solidFill>
              </a:rPr>
              <a:t> 2.0 working draft (revision ongoing)</a:t>
            </a:r>
          </a:p>
          <a:p>
            <a:pPr marL="1371600" marR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 rotWithShape="1">
          <a:blip r:embed="rId4">
            <a:alphaModFix/>
          </a:blip>
          <a:srcRect t="99" b="89"/>
          <a:stretch/>
        </p:blipFill>
        <p:spPr>
          <a:xfrm>
            <a:off x="6078725" y="4501602"/>
            <a:ext cx="1393848" cy="50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61" y="4447656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44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7305675" y="4124325"/>
            <a:ext cx="1695450" cy="97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6" name="Google Shape;526;p47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  <p:sp>
        <p:nvSpPr>
          <p:cNvPr id="527" name="Google Shape;527;p47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 smtClean="0">
                <a:solidFill>
                  <a:schemeClr val="dk1"/>
                </a:solidFill>
              </a:rPr>
              <a:t>Some hindsight on the effort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p47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7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US" b="1" i="1" u="sng" dirty="0" smtClean="0">
                <a:solidFill>
                  <a:schemeClr val="dk1"/>
                </a:solidFill>
              </a:rPr>
              <a:t>How </a:t>
            </a:r>
            <a:r>
              <a:rPr lang="en-US" b="1" i="1" u="sng" dirty="0">
                <a:solidFill>
                  <a:schemeClr val="dk1"/>
                </a:solidFill>
              </a:rPr>
              <a:t>the new </a:t>
            </a:r>
            <a:r>
              <a:rPr lang="en-US" b="1" i="1" u="sng" dirty="0" smtClean="0">
                <a:solidFill>
                  <a:schemeClr val="dk1"/>
                </a:solidFill>
              </a:rPr>
              <a:t>“Observations, measurements and samples (OMS) ” is </a:t>
            </a:r>
            <a:r>
              <a:rPr lang="en-US" b="1" i="1" u="sng" dirty="0">
                <a:solidFill>
                  <a:schemeClr val="dk1"/>
                </a:solidFill>
              </a:rPr>
              <a:t>meaningful to the </a:t>
            </a:r>
            <a:r>
              <a:rPr lang="en-US" b="1" i="1" u="sng" dirty="0" smtClean="0">
                <a:solidFill>
                  <a:schemeClr val="dk1"/>
                </a:solidFill>
              </a:rPr>
              <a:t>Interoperability Experiment ?</a:t>
            </a: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 smtClean="0">
              <a:solidFill>
                <a:schemeClr val="dk1"/>
              </a:solidFill>
            </a:endParaRPr>
          </a:p>
          <a:p>
            <a:pPr marL="190500" lvl="0" indent="-203200">
              <a:spcBef>
                <a:spcPts val="500"/>
              </a:spcBef>
              <a:buClr>
                <a:srgbClr val="E87B1C"/>
              </a:buClr>
              <a:buSzPts val="1400"/>
              <a:buFont typeface="Noto Sans Symbols"/>
              <a:buChar char="●"/>
            </a:pPr>
            <a:endParaRPr lang="en-US" b="1" i="1" u="sng" dirty="0">
              <a:solidFill>
                <a:schemeClr val="dk1"/>
              </a:solidFill>
            </a:endParaRPr>
          </a:p>
          <a:p>
            <a:pPr>
              <a:spcBef>
                <a:spcPts val="500"/>
              </a:spcBef>
              <a:buClr>
                <a:srgbClr val="E87B1C"/>
              </a:buClr>
              <a:buSzPts val="1400"/>
            </a:pPr>
            <a:r>
              <a:rPr lang="en-GB" dirty="0" smtClean="0">
                <a:solidFill>
                  <a:schemeClr val="dk1"/>
                </a:solidFill>
              </a:rPr>
              <a:t>=&gt; </a:t>
            </a:r>
            <a:r>
              <a:rPr lang="en-GB" dirty="0">
                <a:solidFill>
                  <a:schemeClr val="dk1"/>
                </a:solidFill>
              </a:rPr>
              <a:t>No need to reinvent the wheel, just use the available standards and document it</a:t>
            </a:r>
          </a:p>
          <a:p>
            <a:pPr lvl="0">
              <a:spcBef>
                <a:spcPts val="500"/>
              </a:spcBef>
              <a:buClr>
                <a:srgbClr val="E87B1C"/>
              </a:buClr>
              <a:buSzPts val="1400"/>
            </a:pPr>
            <a:endParaRPr b="1" i="1" u="sng" dirty="0">
              <a:solidFill>
                <a:schemeClr val="dk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00" y="1412426"/>
            <a:ext cx="4048250" cy="303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8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900">
                <a:solidFill>
                  <a:srgbClr val="7F7F7F"/>
                </a:solidFill>
              </a:rPr>
              <a:t>68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1864848" y="221675"/>
            <a:ext cx="7225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100" b="1" dirty="0" smtClean="0">
                <a:solidFill>
                  <a:schemeClr val="dk1"/>
                </a:solidFill>
              </a:rPr>
              <a:t>Some </a:t>
            </a:r>
            <a:r>
              <a:rPr lang="en-GB" sz="2100" b="1" smtClean="0">
                <a:solidFill>
                  <a:schemeClr val="dk1"/>
                </a:solidFill>
              </a:rPr>
              <a:t>context supporting </a:t>
            </a:r>
            <a:r>
              <a:rPr lang="en-GB" sz="2100" b="1" dirty="0" smtClean="0">
                <a:solidFill>
                  <a:schemeClr val="dk1"/>
                </a:solidFill>
              </a:rPr>
              <a:t>this work</a:t>
            </a:r>
            <a:endParaRPr sz="21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0" descr="C:\Windows\Web\Wallpaper\BRGM\fond_ecran_2013_05.jpg"/>
          <p:cNvPicPr preferRelativeResize="0"/>
          <p:nvPr/>
        </p:nvPicPr>
        <p:blipFill rotWithShape="1">
          <a:blip r:embed="rId3">
            <a:alphaModFix/>
          </a:blip>
          <a:srcRect l="26882" t="546" r="50295"/>
          <a:stretch/>
        </p:blipFill>
        <p:spPr>
          <a:xfrm>
            <a:off x="-8954" y="675"/>
            <a:ext cx="1888224" cy="514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1927850" y="811025"/>
            <a:ext cx="7225800" cy="4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en-GB" sz="1200" dirty="0">
                <a:solidFill>
                  <a:schemeClr val="dk1"/>
                </a:solidFill>
              </a:rPr>
              <a:t>Some supporting </a:t>
            </a:r>
            <a:r>
              <a:rPr lang="en-GB" sz="1200" dirty="0" smtClean="0">
                <a:solidFill>
                  <a:schemeClr val="dk1"/>
                </a:solidFill>
              </a:rPr>
              <a:t>national /EU </a:t>
            </a:r>
            <a:r>
              <a:rPr lang="en-GB" sz="1200" dirty="0">
                <a:solidFill>
                  <a:schemeClr val="dk1"/>
                </a:solidFill>
              </a:rPr>
              <a:t>projects from our </a:t>
            </a:r>
            <a:r>
              <a:rPr lang="en-GB" sz="1200" dirty="0" smtClean="0">
                <a:solidFill>
                  <a:schemeClr val="dk1"/>
                </a:solidFill>
              </a:rPr>
              <a:t>end (both running now)</a:t>
            </a:r>
          </a:p>
          <a:p>
            <a:pPr marL="457200" lvl="0">
              <a:spcBef>
                <a:spcPts val="500"/>
              </a:spcBef>
            </a:pPr>
            <a:endParaRPr lang="en-US" sz="1200" dirty="0">
              <a:solidFill>
                <a:schemeClr val="dk1"/>
              </a:solidFill>
            </a:endParaRP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endParaRPr lang="en-US" sz="1200" dirty="0" smtClean="0">
              <a:solidFill>
                <a:schemeClr val="dk1"/>
              </a:solidFill>
            </a:endParaRP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dirty="0" smtClean="0">
                <a:solidFill>
                  <a:schemeClr val="dk1"/>
                </a:solidFill>
              </a:rPr>
              <a:t>French </a:t>
            </a:r>
            <a:r>
              <a:rPr lang="en-US" sz="1200" dirty="0">
                <a:solidFill>
                  <a:schemeClr val="dk1"/>
                </a:solidFill>
              </a:rPr>
              <a:t>Research project, 53 Million €, 10 years</a:t>
            </a: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https://www.onewater.fr/en</a:t>
            </a:r>
            <a:r>
              <a:rPr lang="en-US" sz="1200" dirty="0">
                <a:solidFill>
                  <a:schemeClr val="dk1"/>
                </a:solidFill>
              </a:rPr>
              <a:t> (ANR project : 22-PEXO-0009)</a:t>
            </a: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Many domain objectives including FAIR (interoperable) Water Data Exchange</a:t>
            </a:r>
          </a:p>
          <a:p>
            <a:pPr marL="914400" lvl="0">
              <a:spcBef>
                <a:spcPts val="500"/>
              </a:spcBef>
            </a:pPr>
            <a:endParaRPr lang="en-US" sz="1200" dirty="0">
              <a:solidFill>
                <a:schemeClr val="dk1"/>
              </a:solidFill>
            </a:endParaRPr>
          </a:p>
          <a:p>
            <a:pPr marL="457200" lvl="0" indent="-298450">
              <a:spcBef>
                <a:spcPts val="500"/>
              </a:spcBef>
              <a:buClr>
                <a:schemeClr val="dk1"/>
              </a:buClr>
              <a:buSzPts val="1100"/>
              <a:buChar char="●"/>
            </a:pPr>
            <a:endParaRPr lang="en-US" sz="1200" dirty="0">
              <a:solidFill>
                <a:schemeClr val="dk1"/>
              </a:solidFill>
            </a:endParaRP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EU joint research </a:t>
            </a:r>
            <a:r>
              <a:rPr lang="en-US" sz="1200" dirty="0" err="1">
                <a:solidFill>
                  <a:schemeClr val="dk1"/>
                </a:solidFill>
              </a:rPr>
              <a:t>partnserhip</a:t>
            </a:r>
            <a:endParaRPr lang="en-US" sz="1200" dirty="0">
              <a:solidFill>
                <a:schemeClr val="dk1"/>
              </a:solidFill>
            </a:endParaRP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u="sng" dirty="0">
                <a:solidFill>
                  <a:schemeClr val="hlink"/>
                </a:solidFill>
                <a:hlinkClick r:id="rId5"/>
              </a:rPr>
              <a:t>https://www.water4all-partnership.eu/</a:t>
            </a:r>
            <a:endParaRPr lang="en-US" sz="1200" dirty="0">
              <a:solidFill>
                <a:schemeClr val="dk1"/>
              </a:solidFill>
            </a:endParaRP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31 countries, 7 years, 81 Million € for the 2 years.</a:t>
            </a:r>
          </a:p>
          <a:p>
            <a:pPr marL="914400" lvl="1" indent="-298450">
              <a:spcBef>
                <a:spcPts val="500"/>
              </a:spcBef>
              <a:buClr>
                <a:schemeClr val="dk1"/>
              </a:buClr>
              <a:buSzPts val="1100"/>
              <a:buChar char="○"/>
            </a:pPr>
            <a:r>
              <a:rPr lang="en-US" sz="1200" dirty="0">
                <a:solidFill>
                  <a:schemeClr val="dk1"/>
                </a:solidFill>
              </a:rPr>
              <a:t>Many domain objectives including FAIR (interoperable) Water Data Exchange</a:t>
            </a:r>
          </a:p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endParaRPr lang="fr-FR" sz="1200" dirty="0" smtClean="0">
              <a:solidFill>
                <a:schemeClr val="dk1"/>
              </a:solidFill>
            </a:endParaRPr>
          </a:p>
          <a:p>
            <a:pPr marL="190500" marR="0" lvl="0" indent="-2032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400"/>
              <a:buFont typeface="Noto Sans Symbols"/>
              <a:buChar char="●"/>
            </a:pPr>
            <a:r>
              <a:rPr lang="fr-FR" sz="1200" dirty="0" err="1" smtClean="0">
                <a:solidFill>
                  <a:schemeClr val="dk1"/>
                </a:solidFill>
              </a:rPr>
              <a:t>Your</a:t>
            </a:r>
            <a:r>
              <a:rPr lang="fr-FR" sz="1200" dirty="0" smtClean="0">
                <a:solidFill>
                  <a:schemeClr val="dk1"/>
                </a:solidFill>
              </a:rPr>
              <a:t> </a:t>
            </a:r>
            <a:r>
              <a:rPr lang="fr-FR" sz="1200" dirty="0" err="1" smtClean="0">
                <a:solidFill>
                  <a:schemeClr val="dk1"/>
                </a:solidFill>
              </a:rPr>
              <a:t>project</a:t>
            </a:r>
            <a:r>
              <a:rPr lang="fr-FR" sz="1200" dirty="0" smtClean="0">
                <a:solidFill>
                  <a:schemeClr val="dk1"/>
                </a:solidFill>
              </a:rPr>
              <a:t> </a:t>
            </a:r>
            <a:r>
              <a:rPr lang="fr-FR" sz="1200" dirty="0" err="1" smtClean="0">
                <a:solidFill>
                  <a:schemeClr val="dk1"/>
                </a:solidFill>
              </a:rPr>
              <a:t>could</a:t>
            </a:r>
            <a:r>
              <a:rPr lang="fr-FR" sz="1200" dirty="0" smtClean="0">
                <a:solidFill>
                  <a:schemeClr val="dk1"/>
                </a:solidFill>
              </a:rPr>
              <a:t> </a:t>
            </a:r>
            <a:r>
              <a:rPr lang="fr-FR" sz="1200" dirty="0" err="1" smtClean="0">
                <a:solidFill>
                  <a:schemeClr val="dk1"/>
                </a:solidFill>
              </a:rPr>
              <a:t>join</a:t>
            </a:r>
            <a:r>
              <a:rPr lang="fr-FR" sz="1200" dirty="0" smtClean="0">
                <a:solidFill>
                  <a:schemeClr val="dk1"/>
                </a:solidFill>
              </a:rPr>
              <a:t> the effort</a:t>
            </a:r>
            <a:endParaRPr sz="1200" dirty="0">
              <a:solidFill>
                <a:schemeClr val="dk1"/>
              </a:solidFill>
            </a:endParaRPr>
          </a:p>
          <a:p>
            <a:pPr marL="444500" lvl="1" indent="-285750">
              <a:spcBef>
                <a:spcPts val="500"/>
              </a:spcBef>
              <a:buClr>
                <a:schemeClr val="dk1"/>
              </a:buClr>
              <a:buSzPts val="1100"/>
              <a:buFont typeface="Symbol" panose="05050102010706020507" pitchFamily="18" charset="2"/>
              <a:buChar char="Þ"/>
            </a:pPr>
            <a:r>
              <a:rPr lang="fr-FR" dirty="0" err="1" smtClean="0">
                <a:solidFill>
                  <a:schemeClr val="dk1"/>
                </a:solidFill>
              </a:rPr>
              <a:t>join</a:t>
            </a:r>
            <a:r>
              <a:rPr lang="fr-FR" dirty="0" smtClean="0">
                <a:solidFill>
                  <a:schemeClr val="dk1"/>
                </a:solidFill>
              </a:rPr>
              <a:t> the OGC Hydro DWG discussions</a:t>
            </a:r>
            <a:endParaRPr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305675" y="4124325"/>
            <a:ext cx="1695450" cy="977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Google Shape;2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4288" y="1147833"/>
            <a:ext cx="3485586" cy="3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5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4288" y="2490670"/>
            <a:ext cx="1125682" cy="3257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501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727500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marL="0" lvl="0" indent="0" algn="l" rtl="0">
              <a:lnSpc>
                <a:spcPct val="10882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 b="1">
                <a:solidFill>
                  <a:schemeClr val="lt1"/>
                </a:solidFill>
              </a:rPr>
              <a:t>Thank you</a:t>
            </a:r>
            <a:endParaRPr sz="2600" b="1">
              <a:solidFill>
                <a:schemeClr val="lt1"/>
              </a:solidFill>
            </a:endParaRPr>
          </a:p>
        </p:txBody>
      </p:sp>
      <p:sp>
        <p:nvSpPr>
          <p:cNvPr id="537" name="Google Shape;537;p48"/>
          <p:cNvSpPr txBox="1"/>
          <p:nvPr/>
        </p:nvSpPr>
        <p:spPr>
          <a:xfrm>
            <a:off x="446271" y="4241075"/>
            <a:ext cx="7501200" cy="2846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</a:rPr>
              <a:t>s.grellet@brgm.fr </a:t>
            </a:r>
            <a:endParaRPr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7F7F7F"/>
                </a:solidFill>
              </a:rPr>
              <a:t>7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864857" y="221673"/>
            <a:ext cx="572429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 b="1">
                <a:solidFill>
                  <a:schemeClr val="dk1"/>
                </a:solidFill>
              </a:rPr>
              <a:t>Group dynamics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1927860" y="811023"/>
            <a:ext cx="7162800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 long </a:t>
            </a:r>
            <a:r>
              <a:rPr lang="en" sz="1100">
                <a:solidFill>
                  <a:schemeClr val="dk1"/>
                </a:solidFill>
              </a:rPr>
              <a:t>history of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meetings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044" y="1263573"/>
            <a:ext cx="2965175" cy="3073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60569" y="1010744"/>
            <a:ext cx="5383097" cy="41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4667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0" y="1689730"/>
            <a:ext cx="9144000" cy="763309"/>
          </a:xfrm>
          <a:prstGeom prst="rect">
            <a:avLst/>
          </a:prstGeom>
          <a:solidFill>
            <a:schemeClr val="dk1">
              <a:alpha val="49800"/>
            </a:schemeClr>
          </a:solidFill>
          <a:ln>
            <a:noFill/>
          </a:ln>
        </p:spPr>
        <p:txBody>
          <a:bodyPr spcFirstLastPara="1" wrap="square" lIns="324000" tIns="216000" rIns="324000" bIns="108000" anchor="t" anchorCtr="0">
            <a:spAutoFit/>
          </a:bodyPr>
          <a:lstStyle/>
          <a:p>
            <a:pPr marL="0" lvl="0" indent="0" algn="l" rtl="0">
              <a:lnSpc>
                <a:spcPct val="10882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600" b="1" dirty="0">
                <a:solidFill>
                  <a:schemeClr val="lt1"/>
                </a:solidFill>
              </a:rPr>
              <a:t>Thank </a:t>
            </a:r>
            <a:r>
              <a:rPr lang="en-GB" sz="2600" b="1" dirty="0" smtClean="0">
                <a:solidFill>
                  <a:schemeClr val="lt1"/>
                </a:solidFill>
              </a:rPr>
              <a:t>to</a:t>
            </a:r>
            <a:endParaRPr sz="2600" b="1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40CC9C-3DE0-4EF7-A01A-C44650B81D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05" y="2417230"/>
            <a:ext cx="1156716" cy="1531620"/>
          </a:xfrm>
          <a:prstGeom prst="flowChartInputOutpu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36F51E-91A3-45C3-BFF0-33F7179F563F}"/>
              </a:ext>
            </a:extLst>
          </p:cNvPr>
          <p:cNvSpPr txBox="1">
            <a:spLocks/>
          </p:cNvSpPr>
          <p:nvPr/>
        </p:nvSpPr>
        <p:spPr>
          <a:xfrm>
            <a:off x="1868011" y="1807977"/>
            <a:ext cx="3028950" cy="7775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500" dirty="0">
                <a:solidFill>
                  <a:schemeClr val="bg1"/>
                </a:solidFill>
              </a:rPr>
              <a:t>Kathi Schleidt</a:t>
            </a:r>
          </a:p>
          <a:p>
            <a:pPr marL="0" indent="0">
              <a:buNone/>
            </a:pPr>
            <a:r>
              <a:rPr lang="en-GB" sz="1500" dirty="0">
                <a:hlinkClick r:id="rId5"/>
              </a:rPr>
              <a:t>Kathi@DataCove.eu</a:t>
            </a:r>
            <a:r>
              <a:rPr lang="en-GB" sz="1500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646B9-3A63-4784-BE83-C06C51B27BA1}"/>
              </a:ext>
            </a:extLst>
          </p:cNvPr>
          <p:cNvSpPr txBox="1">
            <a:spLocks/>
          </p:cNvSpPr>
          <p:nvPr/>
        </p:nvSpPr>
        <p:spPr>
          <a:xfrm>
            <a:off x="3189521" y="1793753"/>
            <a:ext cx="4665726" cy="7775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AT" sz="1500" dirty="0">
                <a:solidFill>
                  <a:schemeClr val="bg1"/>
                </a:solidFill>
              </a:rPr>
              <a:t>Hylke van den Schaaf</a:t>
            </a:r>
          </a:p>
          <a:p>
            <a:pPr marL="0" indent="0" algn="r">
              <a:buNone/>
            </a:pPr>
            <a:r>
              <a:rPr lang="en-US" sz="1500" dirty="0">
                <a:hlinkClick r:id="rId6"/>
              </a:rPr>
              <a:t>hylke.vanderschaaf@iosb.fraunhofer.de</a:t>
            </a:r>
            <a:r>
              <a:rPr lang="en-US" sz="1500" dirty="0"/>
              <a:t> 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0711CE4E-D99D-4678-9A22-1BBEECD71C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02" y="2453039"/>
            <a:ext cx="1275550" cy="1531620"/>
          </a:xfrm>
          <a:prstGeom prst="dodecagon">
            <a:avLst/>
          </a:prstGeom>
        </p:spPr>
      </p:pic>
      <p:pic>
        <p:nvPicPr>
          <p:cNvPr id="3074" name="Picture 2" descr="http://www.datacove.eu/attachments/Logo/datacove-variante3.jpg?template=gener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11" y="4259907"/>
            <a:ext cx="1267760" cy="57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106;p14"/>
          <p:cNvPicPr preferRelativeResize="0"/>
          <p:nvPr/>
        </p:nvPicPr>
        <p:blipFill rotWithShape="1">
          <a:blip r:embed="rId9">
            <a:alphaModFix/>
          </a:blip>
          <a:srcRect t="99" b="89"/>
          <a:stretch/>
        </p:blipFill>
        <p:spPr>
          <a:xfrm>
            <a:off x="5343525" y="4259908"/>
            <a:ext cx="1402927" cy="539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16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7F7F7F"/>
                </a:solidFill>
              </a:rPr>
              <a:t>8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864857" y="221673"/>
            <a:ext cx="572429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 b="1">
                <a:solidFill>
                  <a:schemeClr val="dk1"/>
                </a:solidFill>
              </a:rPr>
              <a:t>Group dynamics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1927860" y="811023"/>
            <a:ext cx="7162800" cy="324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</a:rPr>
              <a:t>Community 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Members all across the world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Members from different organization types</a:t>
            </a:r>
            <a:endParaRPr sz="1100"/>
          </a:p>
          <a:p>
            <a:pPr marL="723900" marR="0" lvl="3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Public administrations</a:t>
            </a:r>
            <a:endParaRPr sz="1100"/>
          </a:p>
          <a:p>
            <a:pPr marL="723900" marR="0" lvl="3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Public research organizations</a:t>
            </a:r>
            <a:endParaRPr sz="1100"/>
          </a:p>
          <a:p>
            <a:pPr marL="723900" marR="0" lvl="3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International organization</a:t>
            </a:r>
            <a:endParaRPr sz="1100"/>
          </a:p>
          <a:p>
            <a:pPr marL="723900" marR="0" lvl="3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Private companies</a:t>
            </a:r>
            <a:endParaRPr sz="1100"/>
          </a:p>
          <a:p>
            <a:pPr marL="190500" marR="0" lvl="0" indent="-1143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841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</a:rPr>
              <a:t>Some examples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NR-Can, GSC, USGS, US EPA, CUASHI, SDSC, BRGM, UK CEH, DELTARES, GRDC, BaFG, Univ Tartu, Fraunhofer IOSB, DataCove, NIWA/LAWA (NZ), Federation University (Australia), BoM Australia, CSIRO, …</a:t>
            </a:r>
            <a:endParaRPr sz="1100"/>
          </a:p>
          <a:p>
            <a:pPr marL="381000" marR="0" lvl="2" indent="-1270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WMO, UNESCO, …</a:t>
            </a:r>
            <a:endParaRPr sz="1100"/>
          </a:p>
          <a:p>
            <a:pPr marL="381000" marR="0" lvl="2" indent="-12700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Kisters, 52°N, Aquatic Informatics, …</a:t>
            </a:r>
            <a:endParaRPr sz="110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5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7F7F7F"/>
                </a:solidFill>
              </a:rPr>
              <a:t>9</a:t>
            </a:fld>
            <a:endParaRPr sz="900">
              <a:solidFill>
                <a:srgbClr val="7F7F7F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1864857" y="221673"/>
            <a:ext cx="5724290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 suite of standards</a:t>
            </a:r>
            <a:endParaRPr sz="21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927860" y="811023"/>
            <a:ext cx="71628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90500" marR="0" lvl="0" indent="-184150" algn="l" rtl="0">
              <a:spcBef>
                <a:spcPts val="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Noto Sans Symbols"/>
              <a:buChar char="●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WaterML2.0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Open and documented </a:t>
            </a:r>
            <a:endParaRPr sz="1100">
              <a:solidFill>
                <a:schemeClr val="dk1"/>
              </a:solidFill>
            </a:endParaRPr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implemented in WMO Information System</a:t>
            </a:r>
            <a:r>
              <a:rPr lang="en" sz="1100"/>
              <a:t> and </a:t>
            </a:r>
            <a:r>
              <a:rPr lang="en" sz="1100">
                <a:solidFill>
                  <a:schemeClr val="dk1"/>
                </a:solidFill>
              </a:rPr>
              <a:t>in many organizations 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UNESCO, USGS, US EPA, NrCan, NIWA, BRGM, etc…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And in </a:t>
            </a: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opensource tools : CUASHI Hydro-Server, Kisters, 52°N etc…</a:t>
            </a:r>
            <a:endParaRPr sz="1100"/>
          </a:p>
          <a:p>
            <a:pPr marL="381000" marR="0" lvl="2" indent="-196850" algn="l" rtl="0">
              <a:spcBef>
                <a:spcPts val="500"/>
              </a:spcBef>
              <a:spcAft>
                <a:spcPts val="0"/>
              </a:spcAft>
              <a:buClr>
                <a:srgbClr val="E87B1C"/>
              </a:buClr>
              <a:buSzPts val="1100"/>
              <a:buFont typeface="Courier New"/>
              <a:buChar char="o"/>
            </a:pPr>
            <a:r>
              <a:rPr lang="en" sz="1100">
                <a:solidFill>
                  <a:schemeClr val="dk1"/>
                </a:solidFill>
              </a:rPr>
              <a:t>Updated with a regular contribution from projects involving Hydro DWG partners 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3543300" y="4733925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9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932710" y="2115954"/>
            <a:ext cx="7009410" cy="1573986"/>
          </a:xfrm>
          <a:prstGeom prst="roundRect">
            <a:avLst>
              <a:gd name="adj" fmla="val 10000"/>
            </a:avLst>
          </a:prstGeom>
          <a:solidFill>
            <a:srgbClr val="CCD3EA">
              <a:alpha val="89411"/>
            </a:srgbClr>
          </a:solidFill>
          <a:ln w="12700" cap="flat" cmpd="sng">
            <a:solidFill>
              <a:srgbClr val="CCD3EA">
                <a:alpha val="89411"/>
              </a:srgb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2082147" y="2192738"/>
            <a:ext cx="1218048" cy="1452059"/>
          </a:xfrm>
          <a:prstGeom prst="roundRect">
            <a:avLst>
              <a:gd name="adj" fmla="val 1000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 rot="10800000">
            <a:off x="2043730" y="3856693"/>
            <a:ext cx="1218048" cy="1203025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4372C3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078750" y="3856694"/>
            <a:ext cx="1147924" cy="89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000" tIns="60000" rIns="60000" bIns="60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1 - Timeseries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3482903" y="2192738"/>
            <a:ext cx="1218048" cy="1452059"/>
          </a:xfrm>
          <a:prstGeom prst="roundRect">
            <a:avLst>
              <a:gd name="adj" fmla="val 10000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/>
          <p:nvPr/>
        </p:nvSpPr>
        <p:spPr>
          <a:xfrm rot="10800000">
            <a:off x="3383583" y="3856693"/>
            <a:ext cx="1339853" cy="1203025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4372C3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3418603" y="3856694"/>
            <a:ext cx="1269889" cy="89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000" tIns="60000" rIns="60000" bIns="60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2 – Ratings, Gaugings and Sections</a:t>
            </a:r>
            <a:endParaRPr sz="1100"/>
          </a:p>
        </p:txBody>
      </p:sp>
      <p:sp>
        <p:nvSpPr>
          <p:cNvPr id="120" name="Google Shape;120;p20"/>
          <p:cNvSpPr/>
          <p:nvPr/>
        </p:nvSpPr>
        <p:spPr>
          <a:xfrm>
            <a:off x="7524953" y="2192719"/>
            <a:ext cx="1218040" cy="1452103"/>
          </a:xfrm>
          <a:prstGeom prst="roundRect">
            <a:avLst>
              <a:gd name="adj" fmla="val 10000"/>
            </a:avLst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/>
          <p:nvPr/>
        </p:nvSpPr>
        <p:spPr>
          <a:xfrm rot="10800000">
            <a:off x="4845242" y="3856693"/>
            <a:ext cx="1218048" cy="1203025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4372C3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4880264" y="3856694"/>
            <a:ext cx="1147924" cy="89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000" tIns="60000" rIns="60000" bIns="60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3 – Surface water features</a:t>
            </a:r>
            <a:endParaRPr sz="1100"/>
          </a:p>
        </p:txBody>
      </p:sp>
      <p:sp>
        <p:nvSpPr>
          <p:cNvPr id="123" name="Google Shape;123;p20"/>
          <p:cNvSpPr/>
          <p:nvPr/>
        </p:nvSpPr>
        <p:spPr>
          <a:xfrm>
            <a:off x="6223514" y="2192738"/>
            <a:ext cx="1218048" cy="1452059"/>
          </a:xfrm>
          <a:prstGeom prst="roundRect">
            <a:avLst>
              <a:gd name="adj" fmla="val 10000"/>
            </a:avLst>
          </a:prstGeom>
          <a:blipFill rotWithShape="1">
            <a:blip r:embed="rId6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/>
          <p:nvPr/>
        </p:nvSpPr>
        <p:spPr>
          <a:xfrm rot="10800000">
            <a:off x="6185095" y="3856693"/>
            <a:ext cx="1218048" cy="1203025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4372C3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220117" y="3856694"/>
            <a:ext cx="1148007" cy="89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000" tIns="60000" rIns="60000" bIns="60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4 – Groundwater</a:t>
            </a:r>
            <a:endParaRPr sz="1100"/>
          </a:p>
        </p:txBody>
      </p:sp>
      <p:sp>
        <p:nvSpPr>
          <p:cNvPr id="126" name="Google Shape;126;p20"/>
          <p:cNvSpPr/>
          <p:nvPr/>
        </p:nvSpPr>
        <p:spPr>
          <a:xfrm>
            <a:off x="4853203" y="2192738"/>
            <a:ext cx="1218040" cy="1452103"/>
          </a:xfrm>
          <a:prstGeom prst="roundRect">
            <a:avLst>
              <a:gd name="adj" fmla="val 10000"/>
            </a:avLst>
          </a:prstGeom>
          <a:blipFill rotWithShape="1">
            <a:blip r:embed="rId7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0"/>
          <p:cNvSpPr/>
          <p:nvPr/>
        </p:nvSpPr>
        <p:spPr>
          <a:xfrm rot="10800000">
            <a:off x="7524950" y="3856693"/>
            <a:ext cx="1218048" cy="1203025"/>
          </a:xfrm>
          <a:prstGeom prst="round2SameRect">
            <a:avLst>
              <a:gd name="adj1" fmla="val 10500"/>
              <a:gd name="adj2" fmla="val 0"/>
            </a:avLst>
          </a:prstGeom>
          <a:solidFill>
            <a:srgbClr val="4372C3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7559975" y="3856700"/>
            <a:ext cx="12699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000" tIns="60000" rIns="60000" bIns="60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 5 –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Water quality (best practice)</a:t>
            </a:r>
            <a:endParaRPr sz="1100"/>
          </a:p>
        </p:txBody>
      </p:sp>
      <p:sp>
        <p:nvSpPr>
          <p:cNvPr id="129" name="Google Shape;129;p20"/>
          <p:cNvSpPr txBox="1"/>
          <p:nvPr/>
        </p:nvSpPr>
        <p:spPr>
          <a:xfrm>
            <a:off x="7524950" y="4470450"/>
            <a:ext cx="14859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00"/>
                </a:highlight>
              </a:rPr>
              <a:t>Soon to be updated by the Water Quality IE</a:t>
            </a:r>
            <a:endParaRPr sz="1200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r="13253"/>
          <a:stretch/>
        </p:blipFill>
        <p:spPr>
          <a:xfrm>
            <a:off x="-96717" y="-3664"/>
            <a:ext cx="1899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39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9780BA6D79E843AC1B69D28610E2BB" ma:contentTypeVersion="15" ma:contentTypeDescription="Crée un document." ma:contentTypeScope="" ma:versionID="8201e7bea8d181e11cd628037d73f4cb">
  <xsd:schema xmlns:xsd="http://www.w3.org/2001/XMLSchema" xmlns:xs="http://www.w3.org/2001/XMLSchema" xmlns:p="http://schemas.microsoft.com/office/2006/metadata/properties" xmlns:ns2="574dc87e-46f7-4ff6-ba63-f2775c8f153d" xmlns:ns3="2ef5a411-4e50-46a7-a842-914d235eb009" targetNamespace="http://schemas.microsoft.com/office/2006/metadata/properties" ma:root="true" ma:fieldsID="767823443d07fd674aff12a48ce9da77" ns2:_="" ns3:_="">
    <xsd:import namespace="574dc87e-46f7-4ff6-ba63-f2775c8f153d"/>
    <xsd:import namespace="2ef5a411-4e50-46a7-a842-914d235eb00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c87e-46f7-4ff6-ba63-f2775c8f15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Balises d’images" ma:readOnly="false" ma:fieldId="{5cf76f15-5ced-4ddc-b409-7134ff3c332f}" ma:taxonomyMulti="true" ma:sspId="dd53d8bb-88b5-477e-9788-ab5cb1008ff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f5a411-4e50-46a7-a842-914d235eb009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dc638422-f825-44cd-ae08-c008862c8d25}" ma:internalName="TaxCatchAll" ma:showField="CatchAllData" ma:web="2ef5a411-4e50-46a7-a842-914d235eb0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f5a411-4e50-46a7-a842-914d235eb009" xsi:nil="true"/>
    <lcf76f155ced4ddcb4097134ff3c332f xmlns="574dc87e-46f7-4ff6-ba63-f2775c8f153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6C8D146-75D1-4B8F-BB73-FB21DC04FF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4dc87e-46f7-4ff6-ba63-f2775c8f153d"/>
    <ds:schemaRef ds:uri="2ef5a411-4e50-46a7-a842-914d235eb0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A77ED3-2376-478D-BD45-4F3E392CAD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A1D92-A116-413B-A536-0B062E8A64C3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2ef5a411-4e50-46a7-a842-914d235eb009"/>
    <ds:schemaRef ds:uri="574dc87e-46f7-4ff6-ba63-f2775c8f153d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3101</TotalTime>
  <Words>2804</Words>
  <Application>Microsoft Office PowerPoint</Application>
  <PresentationFormat>Affichage à l'écran (16:9)</PresentationFormat>
  <Paragraphs>685</Paragraphs>
  <Slides>70</Slides>
  <Notes>68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70</vt:i4>
      </vt:variant>
    </vt:vector>
  </HeadingPairs>
  <TitlesOfParts>
    <vt:vector size="80" baseType="lpstr">
      <vt:lpstr>-apple-system</vt:lpstr>
      <vt:lpstr>Arial</vt:lpstr>
      <vt:lpstr>Calibri</vt:lpstr>
      <vt:lpstr>Courier New</vt:lpstr>
      <vt:lpstr>Noto Sans Symbols</vt:lpstr>
      <vt:lpstr>Symbol</vt:lpstr>
      <vt:lpstr>Times New Roman</vt:lpstr>
      <vt:lpstr>Wingdings</vt:lpstr>
      <vt:lpstr>Thème Office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SensorThings API 1.1 – Water Quality</vt:lpstr>
      <vt:lpstr>STA 1.1 WQ-IE – Sensor Extensions</vt:lpstr>
      <vt:lpstr>STA 1.1 WQ-IE – Sampling</vt:lpstr>
      <vt:lpstr>STA 1.1 WQ-IE – Features</vt:lpstr>
      <vt:lpstr>STA 1.1 WQ-IE – Relations</vt:lpstr>
      <vt:lpstr>STA 1.1 WQ-IE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Grellet Sylvain</dc:creator>
  <cp:lastModifiedBy>Sylvain Grellet</cp:lastModifiedBy>
  <cp:revision>96</cp:revision>
  <dcterms:modified xsi:type="dcterms:W3CDTF">2024-05-09T20:21:46Z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0x010100B29780BA6D79E843AC1B69D28610E2BB</vt:lpwstr>
  </property>
</Properties>
</file>